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9"/>
  </p:notesMasterIdLst>
  <p:handoutMasterIdLst>
    <p:handoutMasterId r:id="rId30"/>
  </p:handoutMasterIdLst>
  <p:sldIdLst>
    <p:sldId id="258" r:id="rId2"/>
    <p:sldId id="265" r:id="rId3"/>
    <p:sldId id="308" r:id="rId4"/>
    <p:sldId id="320" r:id="rId5"/>
    <p:sldId id="326" r:id="rId6"/>
    <p:sldId id="321" r:id="rId7"/>
    <p:sldId id="322" r:id="rId8"/>
    <p:sldId id="329" r:id="rId9"/>
    <p:sldId id="346" r:id="rId10"/>
    <p:sldId id="323" r:id="rId11"/>
    <p:sldId id="332" r:id="rId12"/>
    <p:sldId id="324" r:id="rId13"/>
    <p:sldId id="330" r:id="rId14"/>
    <p:sldId id="325" r:id="rId15"/>
    <p:sldId id="333" r:id="rId16"/>
    <p:sldId id="268" r:id="rId17"/>
    <p:sldId id="344" r:id="rId18"/>
    <p:sldId id="345" r:id="rId19"/>
    <p:sldId id="343" r:id="rId20"/>
    <p:sldId id="327" r:id="rId21"/>
    <p:sldId id="328" r:id="rId22"/>
    <p:sldId id="334" r:id="rId23"/>
    <p:sldId id="335" r:id="rId24"/>
    <p:sldId id="336" r:id="rId25"/>
    <p:sldId id="337" r:id="rId26"/>
    <p:sldId id="338" r:id="rId27"/>
    <p:sldId id="340" r:id="rId28"/>
  </p:sldIdLst>
  <p:sldSz cx="12192000" cy="6858000"/>
  <p:notesSz cx="6858000" cy="9144000"/>
  <p:embeddedFontLst>
    <p:embeddedFont>
      <p:font typeface="Amazon Ember" panose="020B0603020204020204" pitchFamily="34" charset="0"/>
      <p:regular r:id="rId31"/>
      <p:bold r:id="rId32"/>
      <p:italic r:id="rId33"/>
      <p:boldItalic r:id="rId34"/>
    </p:embeddedFont>
    <p:embeddedFont>
      <p:font typeface="Amazon Ember Display" panose="020F0603020204020204" pitchFamily="34" charset="0"/>
      <p:regular r:id="rId35"/>
      <p:bold r:id="rId36"/>
    </p:embeddedFont>
    <p:embeddedFont>
      <p:font typeface="Amazon Ember Heavy" panose="020B0803020204020204" pitchFamily="34" charset="0"/>
      <p:bold r:id="rId37"/>
      <p:italic r:id="rId38"/>
      <p:boldItalic r:id="rId39"/>
    </p:embeddedFont>
    <p:embeddedFont>
      <p:font typeface="Calibri" panose="020F0502020204030204" pitchFamily="34" charset="0"/>
      <p:regular r:id="rId40"/>
      <p:bold r:id="rId41"/>
      <p:italic r:id="rId42"/>
      <p:boldItalic r:id="rId43"/>
    </p:embeddedFont>
    <p:embeddedFont>
      <p:font typeface="Lucida Console" panose="020B0609040504020204" pitchFamily="49"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25896864-DF69-40F5-8CB7-E9E220E900ED}">
          <p14:sldIdLst/>
        </p14:section>
        <p14:section name="Title slide options" id="{8806E88D-7D3F-475C-A6F5-14A5B6CD3EBE}">
          <p14:sldIdLst>
            <p14:sldId id="258"/>
            <p14:sldId id="265"/>
            <p14:sldId id="308"/>
            <p14:sldId id="320"/>
            <p14:sldId id="326"/>
            <p14:sldId id="321"/>
            <p14:sldId id="322"/>
            <p14:sldId id="329"/>
            <p14:sldId id="346"/>
            <p14:sldId id="323"/>
            <p14:sldId id="332"/>
            <p14:sldId id="324"/>
            <p14:sldId id="330"/>
            <p14:sldId id="325"/>
            <p14:sldId id="333"/>
          </p14:sldIdLst>
        </p14:section>
        <p14:section name="Thank You" id="{7E98B0BD-72E6-4477-9B70-9A023E279BCE}">
          <p14:sldIdLst>
            <p14:sldId id="268"/>
          </p14:sldIdLst>
        </p14:section>
        <p14:section name="Q&amp;A" id="{17D355C6-6218-4043-BDE4-3C0B0A683880}">
          <p14:sldIdLst>
            <p14:sldId id="344"/>
            <p14:sldId id="345"/>
          </p14:sldIdLst>
        </p14:section>
        <p14:section name="Appendix" id="{5052AD04-C0D9-4FF6-AA6F-420659794DEE}">
          <p14:sldIdLst>
            <p14:sldId id="343"/>
            <p14:sldId id="327"/>
            <p14:sldId id="328"/>
            <p14:sldId id="334"/>
            <p14:sldId id="335"/>
            <p14:sldId id="336"/>
            <p14:sldId id="337"/>
            <p14:sldId id="338"/>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922A"/>
    <a:srgbClr val="D5932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6638" autoAdjust="0"/>
  </p:normalViewPr>
  <p:slideViewPr>
    <p:cSldViewPr snapToGrid="0">
      <p:cViewPr varScale="1">
        <p:scale>
          <a:sx n="27" d="100"/>
          <a:sy n="27" d="100"/>
        </p:scale>
        <p:origin x="402" y="5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Introduction: </a:t>
            </a:r>
          </a:p>
          <a:p>
            <a:r>
              <a:rPr lang="en-US" dirty="0"/>
              <a:t>I am … and today I want to show you …</a:t>
            </a:r>
          </a:p>
          <a:p>
            <a:r>
              <a:rPr lang="en-US" dirty="0"/>
              <a:t>Who are you?</a:t>
            </a:r>
          </a:p>
          <a:p>
            <a:r>
              <a:rPr lang="en-US" dirty="0"/>
              <a:t>What do you want out of this meeting?</a:t>
            </a:r>
          </a:p>
          <a:p>
            <a:r>
              <a:rPr lang="en-US" dirty="0"/>
              <a:t>What aspects are you most interested in? (Security, finances, scalability?)</a:t>
            </a:r>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1151831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nature of the app makes it difficult to demo so I have made a video covering the functionality.</a:t>
            </a:r>
          </a:p>
          <a:p>
            <a:r>
              <a:rPr lang="en-US" dirty="0"/>
              <a:t>This is a Minimum Viable Product – only the essential functionality has been developed. This will give you an idea of the core benefits the product will provide to users.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130268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 typeface="+mj-lt"/>
              <a:buNone/>
              <a:tabLst/>
              <a:defRPr/>
            </a:pPr>
            <a:r>
              <a:rPr lang="en-US" sz="1200" dirty="0"/>
              <a:t>Many services have potential free-tier benefits!</a:t>
            </a:r>
          </a:p>
          <a:p>
            <a:pPr marL="0" marR="0" lvl="0" indent="0" algn="l" defTabSz="914400" rtl="0" eaLnBrk="1" fontAlgn="auto" latinLnBrk="0" hangingPunct="1">
              <a:lnSpc>
                <a:spcPct val="100000"/>
              </a:lnSpc>
              <a:spcBef>
                <a:spcPts val="0"/>
              </a:spcBef>
              <a:spcAft>
                <a:spcPts val="300"/>
              </a:spcAft>
              <a:buClrTx/>
              <a:buSzTx/>
              <a:buFont typeface="+mj-lt"/>
              <a:buNone/>
              <a:tabLst/>
              <a:defRPr/>
            </a:pPr>
            <a:r>
              <a:rPr lang="en-US" sz="1200" b="1" dirty="0"/>
              <a:t>Pricing: NOT COSTLY -&gt; WE CAN MITIGATE COST BY FINE TUNING TIME AND MEMORY. THERE IS ALSO THE POSIBILITY OF A FREE TIER AVAILABLE FOR SEVERAL SERVICES</a:t>
            </a:r>
          </a:p>
          <a:p>
            <a:pPr>
              <a:buFont typeface="+mj-lt"/>
              <a:buNone/>
            </a:pPr>
            <a:endParaRPr lang="en-US" sz="1200" dirty="0"/>
          </a:p>
          <a:p>
            <a:pPr>
              <a:buFont typeface="+mj-lt"/>
              <a:buAutoNum type="arabicPeriod"/>
            </a:pPr>
            <a:r>
              <a:rPr lang="en-US" sz="1200" b="0" i="0" u="none" strike="noStrike" kern="1200" dirty="0">
                <a:solidFill>
                  <a:schemeClr val="tx1"/>
                </a:solidFill>
                <a:effectLst/>
                <a:latin typeface="+mn-lt"/>
                <a:ea typeface="+mn-ea"/>
                <a:cs typeface="+mn-cs"/>
              </a:rPr>
              <a:t> Cognito: Advanced security features (Disabled), Number of monthly active users (MAU) (50000)</a:t>
            </a:r>
            <a:r>
              <a:rPr lang="en-US" dirty="0"/>
              <a:t> </a:t>
            </a:r>
          </a:p>
          <a:p>
            <a:pPr>
              <a:buFont typeface="+mj-lt"/>
              <a:buAutoNum type="arabicPeriod"/>
            </a:pPr>
            <a:r>
              <a:rPr lang="en-US" sz="1200" b="0" i="0" u="none" strike="noStrike" kern="1200" dirty="0">
                <a:solidFill>
                  <a:schemeClr val="tx1"/>
                </a:solidFill>
                <a:effectLst/>
                <a:latin typeface="+mn-lt"/>
                <a:ea typeface="+mn-ea"/>
                <a:cs typeface="+mn-cs"/>
              </a:rPr>
              <a:t> AWS Lambda: Architecture (Arm), Architecture (x86), Time for which Provisioned Concurrency is enabled (5 hours), Amount of ephemeral storage allocated (512 MB), Number of requests (5 million per month)</a:t>
            </a:r>
            <a:r>
              <a:rPr lang="en-US" dirty="0"/>
              <a:t> </a:t>
            </a:r>
          </a:p>
          <a:p>
            <a:pPr>
              <a:buFont typeface="+mj-lt"/>
              <a:buAutoNum type="arabicPeriod"/>
            </a:pPr>
            <a:r>
              <a:rPr lang="en-US" sz="1200" b="0" i="0" u="none" strike="noStrike" kern="1200" dirty="0">
                <a:solidFill>
                  <a:schemeClr val="tx1"/>
                </a:solidFill>
                <a:effectLst/>
                <a:latin typeface="+mn-lt"/>
                <a:ea typeface="+mn-ea"/>
                <a:cs typeface="+mn-cs"/>
              </a:rPr>
              <a:t> AWS Key Management System: Number of customer managed Customer Master Keys (CMK) (0), Number of symmetric requests (0), Number of asymmetric requests except RSA 2048 (0), Number of ECC </a:t>
            </a:r>
            <a:r>
              <a:rPr lang="en-US" sz="1200" b="0" i="0" u="none" strike="noStrike" kern="1200" dirty="0" err="1">
                <a:solidFill>
                  <a:schemeClr val="tx1"/>
                </a:solidFill>
                <a:effectLst/>
                <a:latin typeface="+mn-lt"/>
                <a:ea typeface="+mn-ea"/>
                <a:cs typeface="+mn-cs"/>
              </a:rPr>
              <a:t>GenerateDataKeyPair</a:t>
            </a:r>
            <a:r>
              <a:rPr lang="en-US" sz="1200" b="0" i="0" u="none" strike="noStrike" kern="1200" dirty="0">
                <a:solidFill>
                  <a:schemeClr val="tx1"/>
                </a:solidFill>
                <a:effectLst/>
                <a:latin typeface="+mn-lt"/>
                <a:ea typeface="+mn-ea"/>
                <a:cs typeface="+mn-cs"/>
              </a:rPr>
              <a:t> requests (0), Number of RSA </a:t>
            </a:r>
            <a:r>
              <a:rPr lang="en-US" sz="1200" b="0" i="0" u="none" strike="noStrike" kern="1200" dirty="0" err="1">
                <a:solidFill>
                  <a:schemeClr val="tx1"/>
                </a:solidFill>
                <a:effectLst/>
                <a:latin typeface="+mn-lt"/>
                <a:ea typeface="+mn-ea"/>
                <a:cs typeface="+mn-cs"/>
              </a:rPr>
              <a:t>GenerateDataKeyPair</a:t>
            </a:r>
            <a:r>
              <a:rPr lang="en-US" sz="1200" b="0" i="0" u="none" strike="noStrike" kern="1200" dirty="0">
                <a:solidFill>
                  <a:schemeClr val="tx1"/>
                </a:solidFill>
                <a:effectLst/>
                <a:latin typeface="+mn-lt"/>
                <a:ea typeface="+mn-ea"/>
                <a:cs typeface="+mn-cs"/>
              </a:rPr>
              <a:t> requests (0)</a:t>
            </a:r>
            <a:r>
              <a:rPr lang="en-US" dirty="0"/>
              <a:t> </a:t>
            </a:r>
          </a:p>
          <a:p>
            <a:pPr>
              <a:buFont typeface="+mj-lt"/>
              <a:buAutoNum type="arabicPeriod"/>
            </a:pPr>
            <a:r>
              <a:rPr lang="en-US" sz="1200" b="0" i="0" u="none" strike="noStrike" kern="1200" dirty="0">
                <a:solidFill>
                  <a:schemeClr val="tx1"/>
                </a:solidFill>
                <a:effectLst/>
                <a:latin typeface="+mn-lt"/>
                <a:ea typeface="+mn-ea"/>
                <a:cs typeface="+mn-cs"/>
              </a:rPr>
              <a:t> API Gateway: Number of API Requests (150 thousand per month)</a:t>
            </a:r>
          </a:p>
          <a:p>
            <a:pPr>
              <a:buFont typeface="+mj-lt"/>
              <a:buAutoNum type="arabicPeriod"/>
            </a:pPr>
            <a:r>
              <a:rPr lang="en-US" sz="1200" b="0" i="0" u="none" strike="noStrike" kern="1200" dirty="0">
                <a:solidFill>
                  <a:schemeClr val="tx1"/>
                </a:solidFill>
                <a:effectLst/>
                <a:latin typeface="+mn-lt"/>
                <a:ea typeface="+mn-ea"/>
                <a:cs typeface="+mn-cs"/>
              </a:rPr>
              <a:t> DynamoDB: Table class (Standard), Average item size (all attributes) (1 KB), Data storage size (0.05 GB)</a:t>
            </a:r>
            <a:r>
              <a:rPr lang="en-US" dirty="0"/>
              <a:t> </a:t>
            </a:r>
          </a:p>
          <a:p>
            <a:pPr>
              <a:buFont typeface="+mj-lt"/>
              <a:buAutoNum type="arabicPeriod"/>
            </a:pPr>
            <a:r>
              <a:rPr lang="en-US" sz="1200" b="0" i="0" u="none" strike="noStrike" kern="1200" dirty="0">
                <a:solidFill>
                  <a:schemeClr val="tx1"/>
                </a:solidFill>
                <a:effectLst/>
                <a:latin typeface="+mn-lt"/>
                <a:ea typeface="+mn-ea"/>
                <a:cs typeface="+mn-cs"/>
              </a:rPr>
              <a:t> Secrets Manager: Number of secrets (5), Average duration of each secret (30 days), Number of API calls (150000 per month)</a:t>
            </a:r>
            <a:r>
              <a:rPr lang="en-US" dirty="0"/>
              <a:t> – automates rotation</a:t>
            </a:r>
          </a:p>
          <a:p>
            <a:pPr>
              <a:buFont typeface="+mj-lt"/>
              <a:buAutoNum type="arabicPeriod"/>
            </a:pPr>
            <a:r>
              <a:rPr lang="en-US" dirty="0"/>
              <a:t> More than 5 </a:t>
            </a:r>
            <a:r>
              <a:rPr lang="en-US" dirty="0" err="1"/>
              <a:t>gb</a:t>
            </a:r>
            <a:r>
              <a:rPr lang="en-US" dirty="0"/>
              <a:t> </a:t>
            </a:r>
            <a:r>
              <a:rPr lang="en-US" dirty="0" err="1"/>
              <a:t>cloudwatch</a:t>
            </a:r>
            <a:r>
              <a:rPr lang="en-US" dirty="0"/>
              <a:t> will add 0.50 per log and for storage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330954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What problem we are trying to solve.</a:t>
            </a:r>
          </a:p>
          <a:p>
            <a:pPr marL="171450" indent="-171450">
              <a:buFontTx/>
              <a:buChar char="-"/>
            </a:pPr>
            <a:r>
              <a:rPr lang="en-US" dirty="0"/>
              <a:t>Why is hasn’t been solved before.</a:t>
            </a:r>
          </a:p>
          <a:p>
            <a:pPr marL="171450" indent="-171450">
              <a:buFontTx/>
              <a:buChar char="-"/>
            </a:pPr>
            <a:r>
              <a:rPr lang="en-US" dirty="0"/>
              <a:t>How we have tried to solve it now.</a:t>
            </a:r>
          </a:p>
          <a:p>
            <a:pPr marL="171450" indent="-171450">
              <a:buFontTx/>
              <a:buChar char="-"/>
            </a:pPr>
            <a:r>
              <a:rPr lang="en-US" dirty="0"/>
              <a:t>Then we took a look at the main benefits of the application in action</a:t>
            </a:r>
          </a:p>
          <a:p>
            <a:pPr marL="171450" indent="-171450">
              <a:buFontTx/>
              <a:buChar char="-"/>
            </a:pPr>
            <a:r>
              <a:rPr lang="en-US" dirty="0"/>
              <a:t>We dove into what this would cost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7840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Public device (avoid static data on untrusted devices)</a:t>
            </a:r>
          </a:p>
          <a:p>
            <a:pPr marL="171450" indent="-171450">
              <a:buFontTx/>
              <a:buChar char="-"/>
            </a:pPr>
            <a:r>
              <a:rPr lang="en-US" dirty="0"/>
              <a:t>Desktop app (security for a stolen device – information can’t be accessed)</a:t>
            </a:r>
          </a:p>
          <a:p>
            <a:pPr marL="171450" indent="-171450">
              <a:buFontTx/>
              <a:buChar char="-"/>
            </a:pPr>
            <a:r>
              <a:rPr lang="en-US" dirty="0"/>
              <a:t>Payments (The backend receives payment from the mobile device, kiosk never has access to payment info – avoid card skimming)</a:t>
            </a:r>
          </a:p>
          <a:p>
            <a:pPr marL="171450" indent="-171450">
              <a:buFontTx/>
              <a:buChar char="-"/>
            </a:pPr>
            <a:r>
              <a:rPr lang="en-US" dirty="0"/>
              <a:t>Password manager (data stored locally on mobile device, can use biometrics for additional security)</a:t>
            </a:r>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61441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Amplify – AppSync and Cognito API calls</a:t>
            </a:r>
          </a:p>
          <a:p>
            <a:pPr marL="171450" indent="-171450">
              <a:buFontTx/>
              <a:buChar char="-"/>
            </a:pPr>
            <a:r>
              <a:rPr lang="en-US" dirty="0"/>
              <a:t>Key storage – Encrypted and stored in DynamoDB </a:t>
            </a:r>
          </a:p>
          <a:p>
            <a:pPr marL="171450" indent="-171450">
              <a:buFontTx/>
              <a:buChar char="-"/>
            </a:pPr>
            <a:r>
              <a:rPr lang="en-US" dirty="0"/>
              <a:t>Web hosting – Independently hosted and connected to DynamoDB OR DNS with Route 53, distributed and cached through CloudFront, stored in S3.</a:t>
            </a:r>
          </a:p>
          <a:p>
            <a:pPr marL="171450" indent="-171450">
              <a:buFontTx/>
              <a:buChar char="-"/>
            </a:pPr>
            <a:r>
              <a:rPr lang="en-US" dirty="0"/>
              <a:t>Authentication – IAM, API key, Unauthenticated</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89605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228600" indent="-228600">
              <a:buFontTx/>
              <a:buAutoNum type="arabicPeriod"/>
            </a:pPr>
            <a:r>
              <a:rPr lang="en-US" dirty="0"/>
              <a:t>The user is authenticated, their keys are created, and data is stored in DynamoDB.</a:t>
            </a:r>
          </a:p>
          <a:p>
            <a:pPr marL="228600" indent="-228600">
              <a:buFontTx/>
              <a:buAutoNum type="arabicPeriod"/>
            </a:pPr>
            <a:r>
              <a:rPr lang="en-US" dirty="0"/>
              <a:t>The website is loaded, a </a:t>
            </a:r>
            <a:r>
              <a:rPr lang="en-US" dirty="0" err="1"/>
              <a:t>sessionID</a:t>
            </a:r>
            <a:r>
              <a:rPr lang="en-US" dirty="0"/>
              <a:t> is created (time varying) and encrypted. The webpage will then ping DynamoDB every 3 seconds to see if the user is logged in.</a:t>
            </a:r>
          </a:p>
          <a:p>
            <a:pPr marL="228600" indent="-228600">
              <a:buFontTx/>
              <a:buAutoNum type="arabicPeriod"/>
            </a:pPr>
            <a:r>
              <a:rPr lang="en-US" dirty="0"/>
              <a:t>The encrypted string is displayed as a </a:t>
            </a:r>
            <a:r>
              <a:rPr lang="en-US" dirty="0" err="1"/>
              <a:t>qr</a:t>
            </a:r>
            <a:r>
              <a:rPr lang="en-US" dirty="0"/>
              <a:t> code. The mobile app scans the </a:t>
            </a:r>
            <a:r>
              <a:rPr lang="en-US" dirty="0" err="1"/>
              <a:t>qr</a:t>
            </a:r>
            <a:r>
              <a:rPr lang="en-US" dirty="0"/>
              <a:t>, decrypts it, and signs the </a:t>
            </a:r>
            <a:r>
              <a:rPr lang="en-US" dirty="0" err="1"/>
              <a:t>sessionID</a:t>
            </a:r>
            <a:r>
              <a:rPr lang="en-US" dirty="0"/>
              <a:t> with the user’s authenticated ID and the Mobile apps security keys.</a:t>
            </a:r>
          </a:p>
          <a:p>
            <a:pPr marL="228600" indent="-228600">
              <a:buFontTx/>
              <a:buAutoNum type="arabicPeriod"/>
            </a:pPr>
            <a:r>
              <a:rPr lang="en-US" dirty="0"/>
              <a:t>The mobile app sends the signed data to the backend, where the users information is updated with a current </a:t>
            </a:r>
            <a:r>
              <a:rPr lang="en-US" dirty="0" err="1"/>
              <a:t>sessionID</a:t>
            </a:r>
            <a:r>
              <a:rPr lang="en-US" dirty="0"/>
              <a:t> and the users data in DynamoDB is updated as signed in.</a:t>
            </a:r>
          </a:p>
          <a:p>
            <a:pPr marL="228600" indent="-228600">
              <a:buFontTx/>
              <a:buAutoNum type="arabicPeriod"/>
            </a:pPr>
            <a:r>
              <a:rPr lang="en-US" dirty="0"/>
              <a:t>The webpage displays the landing page or whatever else is assigned as the logged in page. This data can all be monitored through </a:t>
            </a:r>
            <a:r>
              <a:rPr lang="en-US" dirty="0" err="1"/>
              <a:t>Cloudwatch</a:t>
            </a:r>
            <a:r>
              <a:rPr lang="en-US" dirty="0"/>
              <a:t>. (Not included in demo)</a:t>
            </a:r>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1264688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Tx/>
              <a:buChar char="-"/>
              <a:tabLst/>
              <a:defRPr/>
            </a:pPr>
            <a:r>
              <a:rPr lang="en-US" sz="1200" dirty="0">
                <a:solidFill>
                  <a:prstClr val="white"/>
                </a:solidFill>
                <a:latin typeface="Amazon Ember Display" panose="020F0603020204020204" pitchFamily="34" charset="0"/>
              </a:rPr>
              <a:t>get information about a request on a mobile app sent from a website through a QR code. The mobile app can then validate a secure request directly to the backend without requiring the use of static data anywhere on the website.</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135026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Static data</a:t>
            </a:r>
          </a:p>
          <a:p>
            <a:pPr marL="171450" indent="-171450">
              <a:buFontTx/>
              <a:buChar char="-"/>
            </a:pPr>
            <a:r>
              <a:rPr lang="en-US" dirty="0"/>
              <a:t>Reused passwords</a:t>
            </a:r>
          </a:p>
          <a:p>
            <a:pPr marL="171450" indent="-171450">
              <a:buFontTx/>
              <a:buChar char="-"/>
            </a:pPr>
            <a:r>
              <a:rPr lang="en-US" dirty="0"/>
              <a:t>PPI data leakage</a:t>
            </a:r>
          </a:p>
          <a:p>
            <a:pPr marL="171450" indent="-171450">
              <a:buFontTx/>
              <a:buChar char="-"/>
            </a:pPr>
            <a:r>
              <a:rPr lang="en-US" dirty="0"/>
              <a:t>So we want to:</a:t>
            </a:r>
          </a:p>
          <a:p>
            <a:pPr marL="396875" lvl="1" indent="-171450">
              <a:buFontTx/>
              <a:buChar char="-"/>
            </a:pPr>
            <a:r>
              <a:rPr lang="en-US" dirty="0"/>
              <a:t>Eliminate static credentials</a:t>
            </a:r>
          </a:p>
          <a:p>
            <a:pPr marL="396875" lvl="1" indent="-171450">
              <a:buFontTx/>
              <a:buChar char="-"/>
            </a:pPr>
            <a:r>
              <a:rPr lang="en-US" dirty="0"/>
              <a:t>Sign the login request on an app-stored private key</a:t>
            </a:r>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1918044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79614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Set expectations</a:t>
            </a:r>
          </a:p>
          <a:p>
            <a:pPr marL="396875" lvl="1" indent="-171450">
              <a:buFontTx/>
              <a:buChar char="-"/>
            </a:pPr>
            <a:r>
              <a:rPr lang="en-US" dirty="0"/>
              <a:t>How this works</a:t>
            </a:r>
          </a:p>
          <a:p>
            <a:pPr marL="396875" lvl="1" indent="-171450">
              <a:buFontTx/>
              <a:buChar char="-"/>
            </a:pPr>
            <a:r>
              <a:rPr lang="en-US" dirty="0"/>
              <a:t>How it can scale</a:t>
            </a:r>
          </a:p>
          <a:p>
            <a:pPr marL="396875" lvl="1" indent="-171450">
              <a:buFontTx/>
              <a:buChar char="-"/>
            </a:pPr>
            <a:r>
              <a:rPr lang="en-US" dirty="0"/>
              <a:t>What this framework provides</a:t>
            </a:r>
          </a:p>
          <a:p>
            <a:pPr marL="396875" lvl="1" indent="-171450">
              <a:buFontTx/>
              <a:buChar char="-"/>
            </a:pPr>
            <a:r>
              <a:rPr lang="en-US" dirty="0"/>
              <a:t>The things they’re most interested in</a:t>
            </a:r>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216058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we are trying to accomplish with this framework.</a:t>
            </a:r>
          </a:p>
          <a:p>
            <a:r>
              <a:rPr lang="en-US" dirty="0"/>
              <a:t>What hurdles we want this framework to overcome.</a:t>
            </a:r>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9130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Static data</a:t>
            </a:r>
          </a:p>
          <a:p>
            <a:pPr marL="171450" indent="-171450">
              <a:buFontTx/>
              <a:buChar char="-"/>
            </a:pPr>
            <a:r>
              <a:rPr lang="en-US" dirty="0"/>
              <a:t>Reused passwords</a:t>
            </a:r>
          </a:p>
          <a:p>
            <a:pPr marL="171450" indent="-171450">
              <a:buFontTx/>
              <a:buChar char="-"/>
            </a:pPr>
            <a:r>
              <a:rPr lang="en-US" dirty="0"/>
              <a:t>PII data leakage</a:t>
            </a:r>
          </a:p>
          <a:p>
            <a:pPr marL="171450" indent="-171450">
              <a:buFontTx/>
              <a:buChar char="-"/>
            </a:pPr>
            <a:r>
              <a:rPr lang="en-US" dirty="0"/>
              <a:t>So we want to:</a:t>
            </a:r>
          </a:p>
          <a:p>
            <a:pPr marL="396875" lvl="1" indent="-171450">
              <a:buFontTx/>
              <a:buChar char="-"/>
            </a:pPr>
            <a:r>
              <a:rPr lang="en-US" dirty="0"/>
              <a:t>Eliminate static credentials</a:t>
            </a:r>
          </a:p>
          <a:p>
            <a:pPr marL="396875" lvl="1" indent="-171450">
              <a:buFontTx/>
              <a:buChar char="-"/>
            </a:pPr>
            <a:r>
              <a:rPr lang="en-US" dirty="0"/>
              <a:t>Sign the login request on an app-stored private key</a:t>
            </a:r>
          </a:p>
          <a:p>
            <a:pPr marL="396875" lvl="1" indent="-171450">
              <a:buFontTx/>
              <a:buChar char="-"/>
            </a:pPr>
            <a:endParaRPr lang="en-US" dirty="0"/>
          </a:p>
          <a:p>
            <a:r>
              <a:rPr lang="en-US" dirty="0"/>
              <a:t>Typing in static data such as emails or passwords on untrusted devices can lead to Personal Identifiable Information leakage. </a:t>
            </a:r>
          </a:p>
          <a:p>
            <a:r>
              <a:rPr lang="en-US" dirty="0"/>
              <a:t>Users often use the same password for many different accounts, which can leave them vulnerable when information is leaked.</a:t>
            </a:r>
          </a:p>
          <a:p>
            <a:r>
              <a:rPr lang="en-US" dirty="0"/>
              <a:t>Multi-Factor Authentication helps to verify users, but does not protect against the users’ login information from being stolen.</a:t>
            </a:r>
          </a:p>
          <a:p>
            <a:r>
              <a:rPr lang="en-US" dirty="0"/>
              <a:t>A session ID send in the form of a QR code will give the mobile app the information it needs to make a secure, direct connection to the backend. This will eliminate the need for untrusted hardware to interact with the users’ data.</a:t>
            </a:r>
          </a:p>
          <a:p>
            <a:r>
              <a:rPr lang="en-US" dirty="0"/>
              <a:t>get information about a request on a mobile app sent from a website through a QR code. The mobile app can then validate a secure request directly to the backend without requiring the use of static data anywhere on the website.</a:t>
            </a:r>
          </a:p>
          <a:p>
            <a:pPr marL="396875" lvl="1" indent="-171450">
              <a:buFontTx/>
              <a:buChar char="-"/>
            </a:pPr>
            <a:endParaRPr lang="en-US" dirty="0"/>
          </a:p>
          <a:p>
            <a:r>
              <a:rPr lang="en-US" dirty="0"/>
              <a:t>The implementation of 2FA mechanisms for access control in general involve the user entering static credentials in a web browser and subsequently entering an additional timed on-time password (TOTP) that is received via e-mail or SMS. </a:t>
            </a:r>
          </a:p>
          <a:p>
            <a:r>
              <a:rPr lang="en-US" dirty="0"/>
              <a:t>However, if the user has access to a mobile app where they have previously enrolled to that system, they can use an app-stored private key to authenticate to the web site without needing to enter any static credential, so avoiding the risk of PII data leakage (for example, email, username, and potentially reused passwords).</a:t>
            </a:r>
          </a:p>
          <a:p>
            <a:pPr marL="396875" lvl="1" indent="-171450">
              <a:buFontTx/>
              <a:buChar char="-"/>
            </a:pP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24451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Why this framework hasn’t been created before. </a:t>
            </a:r>
          </a:p>
          <a:p>
            <a:r>
              <a:rPr lang="en-US" dirty="0"/>
              <a:t>How AWS is the key to being able to accomplish such a framework.</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60061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dirty="0"/>
              <a:t>KMS and Secrets Manager makes it much easier to sign and share data between apps.</a:t>
            </a:r>
          </a:p>
          <a:p>
            <a:pPr marL="171450" indent="-171450">
              <a:buFontTx/>
              <a:buChar char="-"/>
            </a:pPr>
            <a:r>
              <a:rPr lang="en-US" dirty="0"/>
              <a:t>AppSync simplifies app development to create a flexible API to combine data from multiple sources.</a:t>
            </a:r>
          </a:p>
          <a:p>
            <a:pPr marL="171450" indent="-171450">
              <a:buFontTx/>
              <a:buChar char="-"/>
            </a:pPr>
            <a:r>
              <a:rPr lang="en-US" dirty="0"/>
              <a:t>Cloud resources make it extremely cheap to implement these services in a secure way.</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129569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This is a framework. </a:t>
            </a:r>
          </a:p>
          <a:p>
            <a:r>
              <a:rPr lang="en-US" dirty="0"/>
              <a:t>This can be used in many different ways and it can be expanded.</a:t>
            </a:r>
          </a:p>
          <a:p>
            <a:r>
              <a:rPr lang="en-US" dirty="0"/>
              <a:t>We used this to sign a session ID, but really it could sign any API call. This could be a secure payment, registration for an event, etc.</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41043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228600" indent="-228600">
              <a:buFontTx/>
              <a:buAutoNum type="arabicPeriod"/>
            </a:pPr>
            <a:r>
              <a:rPr lang="en-US" dirty="0"/>
              <a:t>The user is authenticated, their keys are created, and data is stored in DynamoDB.</a:t>
            </a:r>
          </a:p>
          <a:p>
            <a:pPr marL="228600" indent="-228600">
              <a:buFontTx/>
              <a:buAutoNum type="arabicPeriod"/>
            </a:pPr>
            <a:r>
              <a:rPr lang="en-US" dirty="0"/>
              <a:t>The website is loaded, a </a:t>
            </a:r>
            <a:r>
              <a:rPr lang="en-US" dirty="0" err="1"/>
              <a:t>sessionID</a:t>
            </a:r>
            <a:r>
              <a:rPr lang="en-US" dirty="0"/>
              <a:t> is created (time varying) and encrypted. The webpage will then ping DynamoDB every 3 seconds to see if the user is logged in.</a:t>
            </a:r>
          </a:p>
          <a:p>
            <a:pPr marL="228600" indent="-228600">
              <a:buFontTx/>
              <a:buAutoNum type="arabicPeriod"/>
            </a:pPr>
            <a:r>
              <a:rPr lang="en-US" dirty="0"/>
              <a:t>The encrypted string is displayed as a </a:t>
            </a:r>
            <a:r>
              <a:rPr lang="en-US" dirty="0" err="1"/>
              <a:t>qr</a:t>
            </a:r>
            <a:r>
              <a:rPr lang="en-US" dirty="0"/>
              <a:t> code. The mobile app scans the </a:t>
            </a:r>
            <a:r>
              <a:rPr lang="en-US" dirty="0" err="1"/>
              <a:t>qr</a:t>
            </a:r>
            <a:r>
              <a:rPr lang="en-US" dirty="0"/>
              <a:t>, decrypts it, and signs the </a:t>
            </a:r>
            <a:r>
              <a:rPr lang="en-US" dirty="0" err="1"/>
              <a:t>sessionID</a:t>
            </a:r>
            <a:r>
              <a:rPr lang="en-US" dirty="0"/>
              <a:t> with the user’s authenticated ID and the Mobile apps security keys.</a:t>
            </a:r>
          </a:p>
          <a:p>
            <a:pPr marL="228600" indent="-228600">
              <a:buFontTx/>
              <a:buAutoNum type="arabicPeriod"/>
            </a:pPr>
            <a:r>
              <a:rPr lang="en-US" dirty="0"/>
              <a:t>The mobile app sends the signed data to the backend, where the users information is updated with a current </a:t>
            </a:r>
            <a:r>
              <a:rPr lang="en-US" dirty="0" err="1"/>
              <a:t>sessionID</a:t>
            </a:r>
            <a:r>
              <a:rPr lang="en-US" dirty="0"/>
              <a:t> and the users data in DynamoDB is updated as signed in.</a:t>
            </a:r>
          </a:p>
          <a:p>
            <a:pPr marL="228600" indent="-228600">
              <a:buFontTx/>
              <a:buAutoNum type="arabicPeriod"/>
            </a:pPr>
            <a:r>
              <a:rPr lang="en-US" dirty="0"/>
              <a:t>The webpage displays the landing page or whatever else is assigned as the logged in page. This data can all be monitored through </a:t>
            </a:r>
            <a:r>
              <a:rPr lang="en-US" dirty="0" err="1"/>
              <a:t>Cloudwatch</a:t>
            </a:r>
            <a:r>
              <a:rPr lang="en-US" dirty="0"/>
              <a:t>. (Not included in demo)</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69347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228600" indent="-228600">
              <a:buFontTx/>
              <a:buAutoNum type="arabicPeriod"/>
            </a:pPr>
            <a:r>
              <a:rPr lang="en-US" dirty="0"/>
              <a:t>The user is authenticated, their keys are created, and data is stored in DynamoDB.</a:t>
            </a:r>
          </a:p>
          <a:p>
            <a:pPr marL="228600" indent="-228600">
              <a:buFontTx/>
              <a:buAutoNum type="arabicPeriod"/>
            </a:pPr>
            <a:r>
              <a:rPr lang="en-US" dirty="0"/>
              <a:t>The website is loaded, a </a:t>
            </a:r>
            <a:r>
              <a:rPr lang="en-US" dirty="0" err="1"/>
              <a:t>sessionID</a:t>
            </a:r>
            <a:r>
              <a:rPr lang="en-US" dirty="0"/>
              <a:t> is created (time varying) and encrypted. The webpage will then ping DynamoDB every 3 seconds to see if the user is logged in.</a:t>
            </a:r>
          </a:p>
          <a:p>
            <a:pPr marL="228600" indent="-228600">
              <a:buFontTx/>
              <a:buAutoNum type="arabicPeriod"/>
            </a:pPr>
            <a:r>
              <a:rPr lang="en-US" dirty="0"/>
              <a:t>The encrypted string is displayed as a </a:t>
            </a:r>
            <a:r>
              <a:rPr lang="en-US" dirty="0" err="1"/>
              <a:t>qr</a:t>
            </a:r>
            <a:r>
              <a:rPr lang="en-US" dirty="0"/>
              <a:t> code. The mobile app scans the </a:t>
            </a:r>
            <a:r>
              <a:rPr lang="en-US" dirty="0" err="1"/>
              <a:t>qr</a:t>
            </a:r>
            <a:r>
              <a:rPr lang="en-US" dirty="0"/>
              <a:t>, decrypts it, and signs the </a:t>
            </a:r>
            <a:r>
              <a:rPr lang="en-US" dirty="0" err="1"/>
              <a:t>sessionID</a:t>
            </a:r>
            <a:r>
              <a:rPr lang="en-US" dirty="0"/>
              <a:t> with the user’s authenticated ID and the Mobile apps security keys.</a:t>
            </a:r>
          </a:p>
          <a:p>
            <a:pPr marL="228600" indent="-228600">
              <a:buFontTx/>
              <a:buAutoNum type="arabicPeriod"/>
            </a:pPr>
            <a:r>
              <a:rPr lang="en-US" dirty="0"/>
              <a:t>The mobile app sends the signed data to the backend, where the users information is updated with a current </a:t>
            </a:r>
            <a:r>
              <a:rPr lang="en-US" dirty="0" err="1"/>
              <a:t>sessionID</a:t>
            </a:r>
            <a:r>
              <a:rPr lang="en-US" dirty="0"/>
              <a:t> and the users data in DynamoDB is updated as signed in.</a:t>
            </a:r>
          </a:p>
          <a:p>
            <a:pPr marL="228600" indent="-228600">
              <a:buFontTx/>
              <a:buAutoNum type="arabicPeriod"/>
            </a:pPr>
            <a:r>
              <a:rPr lang="en-US" dirty="0"/>
              <a:t>The webpage displays the landing page or whatever else is assigned as the logged in page. This data can all be monitored through </a:t>
            </a:r>
            <a:r>
              <a:rPr lang="en-US" dirty="0" err="1"/>
              <a:t>Cloudwatch</a:t>
            </a:r>
            <a:r>
              <a:rPr lang="en-US" dirty="0"/>
              <a:t>. (Not included in demo)</a:t>
            </a: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656706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7/22/2022</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7/22/2022</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7/22/2022</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7/22/2022</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7/22/2022</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7/22/2022</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7/22/2022</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7/22/2022</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7/22/2022</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7/22/2022</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7/22/2022</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7/22/2022</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7/22/2022</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7/22/2022</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7/22/2022</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7/22/2022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7/22/2022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7/22/2022</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7/22/2022</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7/22/2022</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7/22/2022</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7/22/2022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7/22/2022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7/22/2022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7/22/2022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7/22/2022</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7/22/2022</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7/22/2022</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7/22/2022</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7/22/2022</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a:lvl1pPr>
          </a:lstStyle>
          <a:p>
            <a:r>
              <a:rPr lang="en-US" dirty="0"/>
              <a:t>7/13/2022</a:t>
            </a:r>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7/22/2022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baseline="0" dirty="0">
                <a:latin typeface="Amazon Ember Display" panose="020F0603020204020204" pitchFamily="34" charset="0"/>
              </a:rPr>
              <a:t>Secure app intern capstone project – tanner bacon 2022</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662" r:id="rId11"/>
    <p:sldLayoutId id="2147483663" r:id="rId12"/>
    <p:sldLayoutId id="2147483655" r:id="rId13"/>
    <p:sldLayoutId id="2147483650" r:id="rId14"/>
    <p:sldLayoutId id="2147483664" r:id="rId15"/>
    <p:sldLayoutId id="2147483666" r:id="rId16"/>
    <p:sldLayoutId id="2147483667" r:id="rId17"/>
    <p:sldLayoutId id="2147483665" r:id="rId18"/>
    <p:sldLayoutId id="2147483668" r:id="rId19"/>
    <p:sldLayoutId id="2147483653" r:id="rId20"/>
    <p:sldLayoutId id="2147483689" r:id="rId21"/>
    <p:sldLayoutId id="2147483691" r:id="rId22"/>
    <p:sldLayoutId id="2147483690" r:id="rId23"/>
    <p:sldLayoutId id="2147483657" r:id="rId24"/>
    <p:sldLayoutId id="2147483692" r:id="rId25"/>
    <p:sldLayoutId id="2147483694" r:id="rId26"/>
    <p:sldLayoutId id="2147483693" r:id="rId27"/>
    <p:sldLayoutId id="2147483652" r:id="rId28"/>
    <p:sldLayoutId id="2147483669" r:id="rId29"/>
    <p:sldLayoutId id="2147483670" r:id="rId30"/>
    <p:sldLayoutId id="2147483673" r:id="rId31"/>
    <p:sldLayoutId id="2147483651" r:id="rId32"/>
    <p:sldLayoutId id="2147483686" r:id="rId33"/>
    <p:sldLayoutId id="2147483687" r:id="rId34"/>
    <p:sldLayoutId id="2147483688" r:id="rId35"/>
    <p:sldLayoutId id="2147483671" r:id="rId36"/>
    <p:sldLayoutId id="2147483672" r:id="rId37"/>
    <p:sldLayoutId id="2147483695" r:id="rId38"/>
    <p:sldLayoutId id="2147483674" r:id="rId39"/>
    <p:sldLayoutId id="2147483675" r:id="rId40"/>
    <p:sldLayoutId id="2147483656" r:id="rId41"/>
    <p:sldLayoutId id="2147483676"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678"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5.xml"/><Relationship Id="rId1" Type="http://schemas.openxmlformats.org/officeDocument/2006/relationships/video" Target="https://www.youtube.com/embed/PfdAqZUMqT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3.jpg"/><Relationship Id="rId5" Type="http://schemas.openxmlformats.org/officeDocument/2006/relationships/slide" Target="slide24.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jpg"/><Relationship Id="rId5" Type="http://schemas.openxmlformats.org/officeDocument/2006/relationships/slide" Target="slide24.xml"/><Relationship Id="rId4" Type="http://schemas.openxmlformats.org/officeDocument/2006/relationships/slide" Target="slide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609598" y="2026178"/>
            <a:ext cx="6460999" cy="757130"/>
          </a:xfrm>
        </p:spPr>
        <p:txBody>
          <a:bodyPr/>
          <a:lstStyle/>
          <a:p>
            <a:r>
              <a:rPr lang="en-US" dirty="0"/>
              <a:t>Secure Web APP</a:t>
            </a:r>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609597" y="2752725"/>
            <a:ext cx="6339843" cy="535531"/>
          </a:xfrm>
        </p:spPr>
        <p:txBody>
          <a:bodyPr/>
          <a:lstStyle/>
          <a:p>
            <a:r>
              <a:rPr lang="en-US" dirty="0"/>
              <a:t>Using Time-Varying QR Code MFA</a:t>
            </a:r>
          </a:p>
        </p:txBody>
      </p:sp>
      <p:sp>
        <p:nvSpPr>
          <p:cNvPr id="6" name="Text Placeholder 5">
            <a:extLst>
              <a:ext uri="{FF2B5EF4-FFF2-40B4-BE49-F238E27FC236}">
                <a16:creationId xmlns:a16="http://schemas.microsoft.com/office/drawing/2014/main" id="{36A98FF8-9C75-461B-820E-3333FD6FBEA8}"/>
              </a:ext>
            </a:extLst>
          </p:cNvPr>
          <p:cNvSpPr>
            <a:spLocks noGrp="1"/>
          </p:cNvSpPr>
          <p:nvPr>
            <p:ph type="body" sz="quarter" idx="11"/>
          </p:nvPr>
        </p:nvSpPr>
        <p:spPr/>
        <p:txBody>
          <a:bodyPr/>
          <a:lstStyle/>
          <a:p>
            <a:r>
              <a:rPr lang="en-US" dirty="0"/>
              <a:t>Tanner Bacon</a:t>
            </a:r>
          </a:p>
        </p:txBody>
      </p:sp>
      <p:sp>
        <p:nvSpPr>
          <p:cNvPr id="7" name="Text Placeholder 5">
            <a:extLst>
              <a:ext uri="{FF2B5EF4-FFF2-40B4-BE49-F238E27FC236}">
                <a16:creationId xmlns:a16="http://schemas.microsoft.com/office/drawing/2014/main" id="{2371D077-6BDE-4B37-8C62-68AFC60A15B3}"/>
              </a:ext>
            </a:extLst>
          </p:cNvPr>
          <p:cNvSpPr>
            <a:spLocks noGrp="1"/>
          </p:cNvSpPr>
          <p:nvPr>
            <p:ph type="body" sz="quarter" idx="12"/>
          </p:nvPr>
        </p:nvSpPr>
        <p:spPr>
          <a:xfrm>
            <a:off x="609598" y="4762500"/>
            <a:ext cx="3797302" cy="313932"/>
          </a:xfrm>
        </p:spPr>
        <p:txBody>
          <a:bodyPr/>
          <a:lstStyle/>
          <a:p>
            <a:r>
              <a:rPr lang="en-US" dirty="0"/>
              <a:t>Solutions Architect Intern 2022</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Demo</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10</a:t>
            </a:fld>
            <a:endParaRPr lang="en-US"/>
          </a:p>
        </p:txBody>
      </p:sp>
    </p:spTree>
    <p:extLst>
      <p:ext uri="{BB962C8B-B14F-4D97-AF65-F5344CB8AC3E}">
        <p14:creationId xmlns:p14="http://schemas.microsoft.com/office/powerpoint/2010/main" val="302190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8103-BF94-4219-88C2-7613806F376B}"/>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11</a:t>
            </a:fld>
            <a:endParaRPr lang="en-US"/>
          </a:p>
        </p:txBody>
      </p:sp>
      <p:pic>
        <p:nvPicPr>
          <p:cNvPr id="3" name="Online Media 2" title="Capstone Demo Final">
            <a:hlinkClick r:id="" action="ppaction://media"/>
            <a:extLst>
              <a:ext uri="{FF2B5EF4-FFF2-40B4-BE49-F238E27FC236}">
                <a16:creationId xmlns:a16="http://schemas.microsoft.com/office/drawing/2014/main" id="{73724749-8CA8-4B16-929D-ABB74F655A01}"/>
              </a:ext>
            </a:extLst>
          </p:cNvPr>
          <p:cNvPicPr>
            <a:picLocks noGrp="1" noRot="1" noChangeAspect="1"/>
          </p:cNvPicPr>
          <p:nvPr>
            <p:ph idx="1"/>
            <a:videoFile r:link="rId1"/>
          </p:nvPr>
        </p:nvPicPr>
        <p:blipFill>
          <a:blip r:embed="rId3"/>
          <a:stretch>
            <a:fillRect/>
          </a:stretch>
        </p:blipFill>
        <p:spPr>
          <a:xfrm>
            <a:off x="1794162" y="1449932"/>
            <a:ext cx="8603676" cy="4839568"/>
          </a:xfrm>
          <a:prstGeom prst="rect">
            <a:avLst/>
          </a:prstGeom>
        </p:spPr>
      </p:pic>
    </p:spTree>
    <p:extLst>
      <p:ext uri="{BB962C8B-B14F-4D97-AF65-F5344CB8AC3E}">
        <p14:creationId xmlns:p14="http://schemas.microsoft.com/office/powerpoint/2010/main" val="31470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Pricing and ROI</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12</a:t>
            </a:fld>
            <a:endParaRPr lang="en-US"/>
          </a:p>
        </p:txBody>
      </p:sp>
    </p:spTree>
    <p:extLst>
      <p:ext uri="{BB962C8B-B14F-4D97-AF65-F5344CB8AC3E}">
        <p14:creationId xmlns:p14="http://schemas.microsoft.com/office/powerpoint/2010/main" val="5894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9621-F8B2-4E90-BFD3-8D875480A43A}"/>
              </a:ext>
            </a:extLst>
          </p:cNvPr>
          <p:cNvSpPr>
            <a:spLocks noGrp="1"/>
          </p:cNvSpPr>
          <p:nvPr>
            <p:ph type="title"/>
          </p:nvPr>
        </p:nvSpPr>
        <p:spPr/>
        <p:txBody>
          <a:bodyPr/>
          <a:lstStyle/>
          <a:p>
            <a:r>
              <a:rPr lang="en-US" dirty="0"/>
              <a:t>Pricing</a:t>
            </a:r>
          </a:p>
        </p:txBody>
      </p:sp>
      <p:sp>
        <p:nvSpPr>
          <p:cNvPr id="4" name="Slide Number Placeholder 3">
            <a:extLst>
              <a:ext uri="{FF2B5EF4-FFF2-40B4-BE49-F238E27FC236}">
                <a16:creationId xmlns:a16="http://schemas.microsoft.com/office/drawing/2014/main" id="{95215D49-8FA8-4CE2-A9A4-001AFC9F2B77}"/>
              </a:ext>
            </a:extLst>
          </p:cNvPr>
          <p:cNvSpPr>
            <a:spLocks noGrp="1"/>
          </p:cNvSpPr>
          <p:nvPr>
            <p:ph type="sldNum" sz="quarter" idx="12"/>
          </p:nvPr>
        </p:nvSpPr>
        <p:spPr/>
        <p:txBody>
          <a:bodyPr/>
          <a:lstStyle/>
          <a:p>
            <a:fld id="{EB4B8DE2-A4E8-46E4-8BBF-D75455EFF32C}" type="slidenum">
              <a:rPr lang="en-US" smtClean="0"/>
              <a:pPr/>
              <a:t>13</a:t>
            </a:fld>
            <a:endParaRPr lang="en-US"/>
          </a:p>
        </p:txBody>
      </p:sp>
      <p:graphicFrame>
        <p:nvGraphicFramePr>
          <p:cNvPr id="9" name="Table 8">
            <a:extLst>
              <a:ext uri="{FF2B5EF4-FFF2-40B4-BE49-F238E27FC236}">
                <a16:creationId xmlns:a16="http://schemas.microsoft.com/office/drawing/2014/main" id="{D7D2CBE6-B7E9-41BA-BE58-F7A8E607FA9C}"/>
              </a:ext>
            </a:extLst>
          </p:cNvPr>
          <p:cNvGraphicFramePr>
            <a:graphicFrameLocks noGrp="1"/>
          </p:cNvGraphicFramePr>
          <p:nvPr>
            <p:extLst>
              <p:ext uri="{D42A27DB-BD31-4B8C-83A1-F6EECF244321}">
                <p14:modId xmlns:p14="http://schemas.microsoft.com/office/powerpoint/2010/main" val="226146410"/>
              </p:ext>
            </p:extLst>
          </p:nvPr>
        </p:nvGraphicFramePr>
        <p:xfrm>
          <a:off x="780358" y="1616029"/>
          <a:ext cx="10631277" cy="2474523"/>
        </p:xfrm>
        <a:graphic>
          <a:graphicData uri="http://schemas.openxmlformats.org/drawingml/2006/table">
            <a:tbl>
              <a:tblPr/>
              <a:tblGrid>
                <a:gridCol w="4404992">
                  <a:extLst>
                    <a:ext uri="{9D8B030D-6E8A-4147-A177-3AD203B41FA5}">
                      <a16:colId xmlns:a16="http://schemas.microsoft.com/office/drawing/2014/main" val="698812122"/>
                    </a:ext>
                  </a:extLst>
                </a:gridCol>
                <a:gridCol w="1503626">
                  <a:extLst>
                    <a:ext uri="{9D8B030D-6E8A-4147-A177-3AD203B41FA5}">
                      <a16:colId xmlns:a16="http://schemas.microsoft.com/office/drawing/2014/main" val="1012601338"/>
                    </a:ext>
                  </a:extLst>
                </a:gridCol>
                <a:gridCol w="1588337">
                  <a:extLst>
                    <a:ext uri="{9D8B030D-6E8A-4147-A177-3AD203B41FA5}">
                      <a16:colId xmlns:a16="http://schemas.microsoft.com/office/drawing/2014/main" val="3880442151"/>
                    </a:ext>
                  </a:extLst>
                </a:gridCol>
                <a:gridCol w="3134322">
                  <a:extLst>
                    <a:ext uri="{9D8B030D-6E8A-4147-A177-3AD203B41FA5}">
                      <a16:colId xmlns:a16="http://schemas.microsoft.com/office/drawing/2014/main" val="925374450"/>
                    </a:ext>
                  </a:extLst>
                </a:gridCol>
              </a:tblGrid>
              <a:tr h="267495">
                <a:tc>
                  <a:txBody>
                    <a:bodyPr/>
                    <a:lstStyle/>
                    <a:p>
                      <a:pPr algn="l" fontAlgn="b"/>
                      <a:r>
                        <a:rPr lang="en-US" sz="2800" b="1" i="0" u="none" strike="noStrike" dirty="0">
                          <a:solidFill>
                            <a:srgbClr val="FFFFFF"/>
                          </a:solidFill>
                          <a:effectLst/>
                          <a:latin typeface="Calibri" panose="020F0502020204030204" pitchFamily="34" charset="0"/>
                        </a:rPr>
                        <a:t>Service</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tc>
                  <a:txBody>
                    <a:bodyPr/>
                    <a:lstStyle/>
                    <a:p>
                      <a:pPr algn="l" fontAlgn="b"/>
                      <a:r>
                        <a:rPr lang="en-US" sz="2800" b="1" i="0" u="none" strike="noStrike" dirty="0">
                          <a:solidFill>
                            <a:srgbClr val="FFFFFF"/>
                          </a:solidFill>
                          <a:effectLst/>
                          <a:latin typeface="Calibri" panose="020F0502020204030204" pitchFamily="34" charset="0"/>
                        </a:rPr>
                        <a:t>Upfront</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tc>
                  <a:txBody>
                    <a:bodyPr/>
                    <a:lstStyle/>
                    <a:p>
                      <a:pPr algn="l" fontAlgn="b"/>
                      <a:r>
                        <a:rPr lang="en-US" sz="2800" b="1" i="0" u="none" strike="noStrike" dirty="0">
                          <a:solidFill>
                            <a:srgbClr val="FFFFFF"/>
                          </a:solidFill>
                          <a:effectLst/>
                          <a:latin typeface="Calibri" panose="020F0502020204030204" pitchFamily="34" charset="0"/>
                        </a:rPr>
                        <a:t>Monthly</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tc>
                  <a:txBody>
                    <a:bodyPr/>
                    <a:lstStyle/>
                    <a:p>
                      <a:pPr algn="l" fontAlgn="b"/>
                      <a:r>
                        <a:rPr lang="en-US" sz="2800" b="1" i="0" u="none" strike="noStrike" dirty="0">
                          <a:solidFill>
                            <a:srgbClr val="FFFFFF"/>
                          </a:solidFill>
                          <a:effectLst/>
                          <a:latin typeface="Calibri" panose="020F0502020204030204" pitchFamily="34" charset="0"/>
                        </a:rPr>
                        <a:t>First 12 months total</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extLst>
                  <a:ext uri="{0D108BD9-81ED-4DB2-BD59-A6C34878D82A}">
                    <a16:rowId xmlns:a16="http://schemas.microsoft.com/office/drawing/2014/main" val="1337413582"/>
                  </a:ext>
                </a:extLst>
              </a:tr>
              <a:tr h="267495">
                <a:tc>
                  <a:txBody>
                    <a:bodyPr/>
                    <a:lstStyle/>
                    <a:p>
                      <a:pPr algn="l" fontAlgn="b"/>
                      <a:r>
                        <a:rPr lang="en-US" sz="2400" b="1" i="0" u="none" strike="noStrike" dirty="0">
                          <a:solidFill>
                            <a:srgbClr val="000000"/>
                          </a:solidFill>
                          <a:effectLst/>
                          <a:latin typeface="Calibri" panose="020F0502020204030204" pitchFamily="34" charset="0"/>
                        </a:rPr>
                        <a:t>Amazon Cognito</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a:solidFill>
                            <a:srgbClr val="000000"/>
                          </a:solidFill>
                          <a:effectLst/>
                          <a:latin typeface="Calibri" panose="020F0502020204030204" pitchFamily="34" charset="0"/>
                        </a:rPr>
                        <a:t> $         -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275.00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3,300.00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3675685223"/>
                  </a:ext>
                </a:extLst>
              </a:tr>
              <a:tr h="267495">
                <a:tc>
                  <a:txBody>
                    <a:bodyPr/>
                    <a:lstStyle/>
                    <a:p>
                      <a:pPr algn="l" fontAlgn="b"/>
                      <a:r>
                        <a:rPr lang="en-US" sz="2400" b="1" i="0" u="none" strike="noStrike" dirty="0">
                          <a:solidFill>
                            <a:srgbClr val="000000"/>
                          </a:solidFill>
                          <a:effectLst/>
                          <a:latin typeface="Calibri" panose="020F0502020204030204" pitchFamily="34" charset="0"/>
                        </a:rPr>
                        <a:t>AWS Lambda</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a:solidFill>
                            <a:srgbClr val="000000"/>
                          </a:solidFill>
                          <a:effectLst/>
                          <a:latin typeface="Calibri" panose="020F0502020204030204" pitchFamily="34" charset="0"/>
                        </a:rPr>
                        <a:t> $         -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dirty="0">
                          <a:solidFill>
                            <a:srgbClr val="000000"/>
                          </a:solidFill>
                          <a:effectLst/>
                          <a:latin typeface="Calibri" panose="020F0502020204030204" pitchFamily="34" charset="0"/>
                        </a:rPr>
                        <a:t> $     11.58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dirty="0">
                          <a:solidFill>
                            <a:srgbClr val="000000"/>
                          </a:solidFill>
                          <a:effectLst/>
                          <a:latin typeface="Calibri" panose="020F0502020204030204" pitchFamily="34" charset="0"/>
                        </a:rPr>
                        <a:t> $                    138.96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extLst>
                  <a:ext uri="{0D108BD9-81ED-4DB2-BD59-A6C34878D82A}">
                    <a16:rowId xmlns:a16="http://schemas.microsoft.com/office/drawing/2014/main" val="2279452651"/>
                  </a:ext>
                </a:extLst>
              </a:tr>
              <a:tr h="267495">
                <a:tc>
                  <a:txBody>
                    <a:bodyPr/>
                    <a:lstStyle/>
                    <a:p>
                      <a:pPr algn="l" fontAlgn="b"/>
                      <a:r>
                        <a:rPr lang="en-US" sz="2400" b="1" i="0" u="none" strike="noStrike" dirty="0">
                          <a:solidFill>
                            <a:srgbClr val="000000"/>
                          </a:solidFill>
                          <a:effectLst/>
                          <a:latin typeface="Calibri" panose="020F0502020204030204" pitchFamily="34" charset="0"/>
                        </a:rPr>
                        <a:t>Amazon API Gateway</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10.50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126.00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4093226574"/>
                  </a:ext>
                </a:extLst>
              </a:tr>
              <a:tr h="410552">
                <a:tc>
                  <a:txBody>
                    <a:bodyPr/>
                    <a:lstStyle/>
                    <a:p>
                      <a:pPr algn="l" fontAlgn="b"/>
                      <a:r>
                        <a:rPr lang="en-US" sz="2400" b="1" i="0" u="none" strike="noStrike" dirty="0">
                          <a:solidFill>
                            <a:srgbClr val="000000"/>
                          </a:solidFill>
                          <a:effectLst/>
                          <a:latin typeface="Calibri" panose="020F0502020204030204" pitchFamily="34" charset="0"/>
                        </a:rPr>
                        <a:t>DynamoDB reserved capacity</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dirty="0">
                          <a:solidFill>
                            <a:srgbClr val="000000"/>
                          </a:solidFill>
                          <a:effectLst/>
                          <a:latin typeface="Calibri" panose="020F0502020204030204" pitchFamily="34" charset="0"/>
                        </a:rPr>
                        <a:t> $   180.00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dirty="0">
                          <a:solidFill>
                            <a:srgbClr val="000000"/>
                          </a:solidFill>
                          <a:effectLst/>
                          <a:latin typeface="Calibri" panose="020F0502020204030204" pitchFamily="34" charset="0"/>
                        </a:rPr>
                        <a:t> $     32.70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0" i="0" u="none" strike="noStrike" dirty="0">
                          <a:solidFill>
                            <a:srgbClr val="000000"/>
                          </a:solidFill>
                          <a:effectLst/>
                          <a:latin typeface="Calibri" panose="020F0502020204030204" pitchFamily="34" charset="0"/>
                        </a:rPr>
                        <a:t> $                    572.40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extLst>
                  <a:ext uri="{0D108BD9-81ED-4DB2-BD59-A6C34878D82A}">
                    <a16:rowId xmlns:a16="http://schemas.microsoft.com/office/drawing/2014/main" val="3465318595"/>
                  </a:ext>
                </a:extLst>
              </a:tr>
              <a:tr h="501871">
                <a:tc>
                  <a:txBody>
                    <a:bodyPr/>
                    <a:lstStyle/>
                    <a:p>
                      <a:pPr algn="l" fontAlgn="b"/>
                      <a:r>
                        <a:rPr lang="en-US" sz="2400" b="1" i="0" u="none" strike="noStrike" dirty="0">
                          <a:solidFill>
                            <a:srgbClr val="000000"/>
                          </a:solidFill>
                          <a:effectLst/>
                          <a:latin typeface="Calibri" panose="020F0502020204030204" pitchFamily="34" charset="0"/>
                        </a:rPr>
                        <a:t>AWS Key Management Service</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a:solidFill>
                            <a:srgbClr val="000000"/>
                          </a:solidFill>
                          <a:effectLst/>
                          <a:latin typeface="Calibri" panose="020F0502020204030204" pitchFamily="34" charset="0"/>
                        </a:rPr>
                        <a:t> $         -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9.00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l" fontAlgn="b"/>
                      <a:r>
                        <a:rPr lang="en-US" sz="2400" b="0" i="0" u="none" strike="noStrike" dirty="0">
                          <a:solidFill>
                            <a:srgbClr val="000000"/>
                          </a:solidFill>
                          <a:effectLst/>
                          <a:latin typeface="Calibri" panose="020F0502020204030204" pitchFamily="34" charset="0"/>
                        </a:rPr>
                        <a:t> $                    108.00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292408159"/>
                  </a:ext>
                </a:extLst>
              </a:tr>
            </a:tbl>
          </a:graphicData>
        </a:graphic>
      </p:graphicFrame>
      <p:graphicFrame>
        <p:nvGraphicFramePr>
          <p:cNvPr id="13" name="Table 12">
            <a:extLst>
              <a:ext uri="{FF2B5EF4-FFF2-40B4-BE49-F238E27FC236}">
                <a16:creationId xmlns:a16="http://schemas.microsoft.com/office/drawing/2014/main" id="{240EFD8A-7411-4755-8D49-42176BC89FB2}"/>
              </a:ext>
            </a:extLst>
          </p:cNvPr>
          <p:cNvGraphicFramePr>
            <a:graphicFrameLocks noGrp="1"/>
          </p:cNvGraphicFramePr>
          <p:nvPr>
            <p:extLst>
              <p:ext uri="{D42A27DB-BD31-4B8C-83A1-F6EECF244321}">
                <p14:modId xmlns:p14="http://schemas.microsoft.com/office/powerpoint/2010/main" val="2035793496"/>
              </p:ext>
            </p:extLst>
          </p:nvPr>
        </p:nvGraphicFramePr>
        <p:xfrm>
          <a:off x="780359" y="4242927"/>
          <a:ext cx="10631277" cy="375285"/>
        </p:xfrm>
        <a:graphic>
          <a:graphicData uri="http://schemas.openxmlformats.org/drawingml/2006/table">
            <a:tbl>
              <a:tblPr/>
              <a:tblGrid>
                <a:gridCol w="4404992">
                  <a:extLst>
                    <a:ext uri="{9D8B030D-6E8A-4147-A177-3AD203B41FA5}">
                      <a16:colId xmlns:a16="http://schemas.microsoft.com/office/drawing/2014/main" val="170628638"/>
                    </a:ext>
                  </a:extLst>
                </a:gridCol>
                <a:gridCol w="1503626">
                  <a:extLst>
                    <a:ext uri="{9D8B030D-6E8A-4147-A177-3AD203B41FA5}">
                      <a16:colId xmlns:a16="http://schemas.microsoft.com/office/drawing/2014/main" val="1489879024"/>
                    </a:ext>
                  </a:extLst>
                </a:gridCol>
                <a:gridCol w="1588337">
                  <a:extLst>
                    <a:ext uri="{9D8B030D-6E8A-4147-A177-3AD203B41FA5}">
                      <a16:colId xmlns:a16="http://schemas.microsoft.com/office/drawing/2014/main" val="2059336119"/>
                    </a:ext>
                  </a:extLst>
                </a:gridCol>
                <a:gridCol w="3134322">
                  <a:extLst>
                    <a:ext uri="{9D8B030D-6E8A-4147-A177-3AD203B41FA5}">
                      <a16:colId xmlns:a16="http://schemas.microsoft.com/office/drawing/2014/main" val="2227123665"/>
                    </a:ext>
                  </a:extLst>
                </a:gridCol>
              </a:tblGrid>
              <a:tr h="267495">
                <a:tc>
                  <a:txBody>
                    <a:bodyPr/>
                    <a:lstStyle/>
                    <a:p>
                      <a:pPr algn="l" fontAlgn="b"/>
                      <a:r>
                        <a:rPr lang="en-US" sz="2400" b="1" i="0" u="none" strike="noStrike" dirty="0">
                          <a:solidFill>
                            <a:srgbClr val="000000"/>
                          </a:solidFill>
                          <a:effectLst/>
                          <a:latin typeface="Calibri" panose="020F0502020204030204" pitchFamily="34" charset="0"/>
                        </a:rPr>
                        <a:t>Total (100,000 Monthly Users)</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1" i="0" u="none" strike="noStrike" dirty="0">
                          <a:solidFill>
                            <a:srgbClr val="000000"/>
                          </a:solidFill>
                          <a:effectLst/>
                          <a:latin typeface="Calibri" panose="020F0502020204030204" pitchFamily="34" charset="0"/>
                        </a:rPr>
                        <a:t> $   180.00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1" i="0" u="none" strike="noStrike" dirty="0">
                          <a:solidFill>
                            <a:srgbClr val="000000"/>
                          </a:solidFill>
                          <a:effectLst/>
                          <a:latin typeface="Calibri" panose="020F0502020204030204" pitchFamily="34" charset="0"/>
                        </a:rPr>
                        <a:t> $    338.00 </a:t>
                      </a:r>
                    </a:p>
                  </a:txBody>
                  <a:tcPr marL="9525" marR="9525" marT="9525" marB="0" anchor="b">
                    <a:lnL>
                      <a:noFill/>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tc>
                  <a:txBody>
                    <a:bodyPr/>
                    <a:lstStyle/>
                    <a:p>
                      <a:pPr algn="l" fontAlgn="b"/>
                      <a:r>
                        <a:rPr lang="en-US" sz="2400" b="1" i="0" u="none" strike="noStrike" dirty="0">
                          <a:solidFill>
                            <a:srgbClr val="000000"/>
                          </a:solidFill>
                          <a:effectLst/>
                          <a:latin typeface="Calibri" panose="020F0502020204030204" pitchFamily="34" charset="0"/>
                        </a:rPr>
                        <a:t> $                 4,245.36 </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tx1"/>
                    </a:solidFill>
                  </a:tcPr>
                </a:tc>
                <a:extLst>
                  <a:ext uri="{0D108BD9-81ED-4DB2-BD59-A6C34878D82A}">
                    <a16:rowId xmlns:a16="http://schemas.microsoft.com/office/drawing/2014/main" val="4079880541"/>
                  </a:ext>
                </a:extLst>
              </a:tr>
            </a:tbl>
          </a:graphicData>
        </a:graphic>
      </p:graphicFrame>
    </p:spTree>
    <p:extLst>
      <p:ext uri="{BB962C8B-B14F-4D97-AF65-F5344CB8AC3E}">
        <p14:creationId xmlns:p14="http://schemas.microsoft.com/office/powerpoint/2010/main" val="33987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Recap</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14</a:t>
            </a:fld>
            <a:endParaRPr lang="en-US"/>
          </a:p>
        </p:txBody>
      </p:sp>
    </p:spTree>
    <p:extLst>
      <p:ext uri="{BB962C8B-B14F-4D97-AF65-F5344CB8AC3E}">
        <p14:creationId xmlns:p14="http://schemas.microsoft.com/office/powerpoint/2010/main" val="143271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Recap</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15</a:t>
            </a:fld>
            <a:endParaRPr lang="en-US"/>
          </a:p>
        </p:txBody>
      </p:sp>
      <p:sp>
        <p:nvSpPr>
          <p:cNvPr id="5" name="Content Placeholder 9">
            <a:extLst>
              <a:ext uri="{FF2B5EF4-FFF2-40B4-BE49-F238E27FC236}">
                <a16:creationId xmlns:a16="http://schemas.microsoft.com/office/drawing/2014/main" id="{46B8CF03-E865-4C58-9271-87E8C87A3085}"/>
              </a:ext>
            </a:extLst>
          </p:cNvPr>
          <p:cNvSpPr>
            <a:spLocks noGrp="1"/>
          </p:cNvSpPr>
          <p:nvPr>
            <p:ph idx="1"/>
          </p:nvPr>
        </p:nvSpPr>
        <p:spPr>
          <a:xfrm>
            <a:off x="609600" y="1616645"/>
            <a:ext cx="10972800" cy="4326954"/>
          </a:xfrm>
        </p:spPr>
        <p:txBody>
          <a:bodyPr/>
          <a:lstStyle/>
          <a:p>
            <a:pPr>
              <a:lnSpc>
                <a:spcPct val="150000"/>
              </a:lnSpc>
            </a:pPr>
            <a:r>
              <a:rPr lang="en-US" sz="3200" dirty="0"/>
              <a:t>Problem Statement </a:t>
            </a:r>
          </a:p>
          <a:p>
            <a:pPr>
              <a:lnSpc>
                <a:spcPct val="150000"/>
              </a:lnSpc>
            </a:pPr>
            <a:r>
              <a:rPr lang="en-US" sz="3200" dirty="0"/>
              <a:t>Technical Challenges</a:t>
            </a:r>
          </a:p>
          <a:p>
            <a:pPr>
              <a:lnSpc>
                <a:spcPct val="150000"/>
              </a:lnSpc>
            </a:pPr>
            <a:r>
              <a:rPr lang="en-US" sz="3200" dirty="0"/>
              <a:t>Proposed Solution</a:t>
            </a:r>
          </a:p>
          <a:p>
            <a:pPr>
              <a:lnSpc>
                <a:spcPct val="150000"/>
              </a:lnSpc>
            </a:pPr>
            <a:r>
              <a:rPr lang="en-US" sz="3200" dirty="0"/>
              <a:t>Demo</a:t>
            </a:r>
          </a:p>
          <a:p>
            <a:pPr>
              <a:lnSpc>
                <a:spcPct val="150000"/>
              </a:lnSpc>
            </a:pPr>
            <a:r>
              <a:rPr lang="en-US" sz="3200" dirty="0"/>
              <a:t>Pricing and ROI</a:t>
            </a:r>
          </a:p>
        </p:txBody>
      </p:sp>
    </p:spTree>
    <p:extLst>
      <p:ext uri="{BB962C8B-B14F-4D97-AF65-F5344CB8AC3E}">
        <p14:creationId xmlns:p14="http://schemas.microsoft.com/office/powerpoint/2010/main" val="128953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r>
              <a:rPr lang="en-US" dirty="0"/>
              <a:t>Tanner Bacon</a:t>
            </a:r>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a:xfrm>
            <a:off x="619124" y="3990975"/>
            <a:ext cx="3375360" cy="535531"/>
          </a:xfrm>
        </p:spPr>
        <p:txBody>
          <a:bodyPr/>
          <a:lstStyle/>
          <a:p>
            <a:r>
              <a:rPr lang="en-US" dirty="0"/>
              <a:t>FAQ and Appendix Included</a:t>
            </a:r>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Stretch Goals: Implementations</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17</a:t>
            </a:fld>
            <a:endParaRPr lang="en-US"/>
          </a:p>
        </p:txBody>
      </p:sp>
      <p:sp>
        <p:nvSpPr>
          <p:cNvPr id="5" name="Content Placeholder 9">
            <a:extLst>
              <a:ext uri="{FF2B5EF4-FFF2-40B4-BE49-F238E27FC236}">
                <a16:creationId xmlns:a16="http://schemas.microsoft.com/office/drawing/2014/main" id="{46B8CF03-E865-4C58-9271-87E8C87A3085}"/>
              </a:ext>
            </a:extLst>
          </p:cNvPr>
          <p:cNvSpPr>
            <a:spLocks noGrp="1"/>
          </p:cNvSpPr>
          <p:nvPr>
            <p:ph idx="1"/>
          </p:nvPr>
        </p:nvSpPr>
        <p:spPr>
          <a:xfrm>
            <a:off x="609600" y="1616645"/>
            <a:ext cx="10972800" cy="3434402"/>
          </a:xfrm>
        </p:spPr>
        <p:txBody>
          <a:bodyPr/>
          <a:lstStyle/>
          <a:p>
            <a:pPr>
              <a:lnSpc>
                <a:spcPct val="150000"/>
              </a:lnSpc>
            </a:pPr>
            <a:r>
              <a:rPr lang="en-US" sz="3200" dirty="0"/>
              <a:t>Signing into apps on public devices</a:t>
            </a:r>
          </a:p>
          <a:p>
            <a:pPr>
              <a:lnSpc>
                <a:spcPct val="150000"/>
              </a:lnSpc>
            </a:pPr>
            <a:r>
              <a:rPr lang="en-US" sz="3200" dirty="0"/>
              <a:t>Desktop applications</a:t>
            </a:r>
          </a:p>
          <a:p>
            <a:pPr>
              <a:lnSpc>
                <a:spcPct val="150000"/>
              </a:lnSpc>
            </a:pPr>
            <a:r>
              <a:rPr lang="en-US" sz="3200" dirty="0"/>
              <a:t>Payment at kiosks</a:t>
            </a:r>
          </a:p>
          <a:p>
            <a:pPr>
              <a:lnSpc>
                <a:spcPct val="150000"/>
              </a:lnSpc>
            </a:pPr>
            <a:r>
              <a:rPr lang="en-US" sz="3200" dirty="0"/>
              <a:t>Password manager</a:t>
            </a:r>
          </a:p>
        </p:txBody>
      </p:sp>
    </p:spTree>
    <p:extLst>
      <p:ext uri="{BB962C8B-B14F-4D97-AF65-F5344CB8AC3E}">
        <p14:creationId xmlns:p14="http://schemas.microsoft.com/office/powerpoint/2010/main" val="28128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Alternative Solutions</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18</a:t>
            </a:fld>
            <a:endParaRPr lang="en-US"/>
          </a:p>
        </p:txBody>
      </p:sp>
      <p:sp>
        <p:nvSpPr>
          <p:cNvPr id="5" name="Content Placeholder 9">
            <a:extLst>
              <a:ext uri="{FF2B5EF4-FFF2-40B4-BE49-F238E27FC236}">
                <a16:creationId xmlns:a16="http://schemas.microsoft.com/office/drawing/2014/main" id="{46B8CF03-E865-4C58-9271-87E8C87A3085}"/>
              </a:ext>
            </a:extLst>
          </p:cNvPr>
          <p:cNvSpPr>
            <a:spLocks noGrp="1"/>
          </p:cNvSpPr>
          <p:nvPr>
            <p:ph idx="1"/>
          </p:nvPr>
        </p:nvSpPr>
        <p:spPr>
          <a:xfrm>
            <a:off x="609600" y="1616645"/>
            <a:ext cx="10972800" cy="3816429"/>
          </a:xfrm>
        </p:spPr>
        <p:txBody>
          <a:bodyPr/>
          <a:lstStyle/>
          <a:p>
            <a:pPr>
              <a:lnSpc>
                <a:spcPct val="100000"/>
              </a:lnSpc>
            </a:pPr>
            <a:r>
              <a:rPr lang="en-US" sz="3200" dirty="0"/>
              <a:t>Amplify framework alternatives</a:t>
            </a:r>
            <a:endParaRPr lang="en-US" sz="2800" dirty="0"/>
          </a:p>
          <a:p>
            <a:pPr>
              <a:lnSpc>
                <a:spcPct val="100000"/>
              </a:lnSpc>
            </a:pPr>
            <a:r>
              <a:rPr lang="en-US" sz="3200" dirty="0"/>
              <a:t>Encrypted key storage </a:t>
            </a:r>
          </a:p>
          <a:p>
            <a:pPr>
              <a:lnSpc>
                <a:spcPct val="100000"/>
              </a:lnSpc>
            </a:pPr>
            <a:r>
              <a:rPr lang="en-US" sz="3200" dirty="0"/>
              <a:t>Web application hosting</a:t>
            </a:r>
          </a:p>
          <a:p>
            <a:pPr>
              <a:lnSpc>
                <a:spcPct val="100000"/>
              </a:lnSpc>
            </a:pPr>
            <a:r>
              <a:rPr lang="en-US" sz="3200" dirty="0"/>
              <a:t>Authentication methods in API Gateway</a:t>
            </a:r>
          </a:p>
          <a:p>
            <a:pPr>
              <a:lnSpc>
                <a:spcPct val="100000"/>
              </a:lnSpc>
            </a:pPr>
            <a:r>
              <a:rPr lang="en-US" sz="3200" dirty="0"/>
              <a:t>SNS for Email or SMS verification</a:t>
            </a:r>
          </a:p>
          <a:p>
            <a:pPr>
              <a:lnSpc>
                <a:spcPct val="100000"/>
              </a:lnSpc>
            </a:pPr>
            <a:r>
              <a:rPr lang="en-US" sz="3200" dirty="0"/>
              <a:t>Containerized solutions replacing Lambda</a:t>
            </a:r>
          </a:p>
        </p:txBody>
      </p:sp>
    </p:spTree>
    <p:extLst>
      <p:ext uri="{BB962C8B-B14F-4D97-AF65-F5344CB8AC3E}">
        <p14:creationId xmlns:p14="http://schemas.microsoft.com/office/powerpoint/2010/main" val="178200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Proposed Architecture</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19</a:t>
            </a:fld>
            <a:endParaRPr lang="en-US"/>
          </a:p>
        </p:txBody>
      </p:sp>
      <p:sp>
        <p:nvSpPr>
          <p:cNvPr id="3" name="Rectangle 2">
            <a:hlinkClick r:id="rId3" action="ppaction://hlinksldjump"/>
            <a:extLst>
              <a:ext uri="{FF2B5EF4-FFF2-40B4-BE49-F238E27FC236}">
                <a16:creationId xmlns:a16="http://schemas.microsoft.com/office/drawing/2014/main" id="{6AE2D5C3-1910-4391-8419-F92AB0BF4455}"/>
              </a:ext>
            </a:extLst>
          </p:cNvPr>
          <p:cNvSpPr/>
          <p:nvPr/>
        </p:nvSpPr>
        <p:spPr>
          <a:xfrm>
            <a:off x="3742006" y="2067951"/>
            <a:ext cx="3812345" cy="2391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Rectangle 4">
            <a:hlinkClick r:id="rId4" action="ppaction://hlinksldjump"/>
            <a:extLst>
              <a:ext uri="{FF2B5EF4-FFF2-40B4-BE49-F238E27FC236}">
                <a16:creationId xmlns:a16="http://schemas.microsoft.com/office/drawing/2014/main" id="{A1EB5230-1F67-4EA5-BE40-C0D4FB185DA5}"/>
              </a:ext>
            </a:extLst>
          </p:cNvPr>
          <p:cNvSpPr/>
          <p:nvPr/>
        </p:nvSpPr>
        <p:spPr>
          <a:xfrm>
            <a:off x="3742006" y="4698609"/>
            <a:ext cx="381234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Rectangle 5">
            <a:hlinkClick r:id="rId5" action="ppaction://hlinksldjump"/>
            <a:extLst>
              <a:ext uri="{FF2B5EF4-FFF2-40B4-BE49-F238E27FC236}">
                <a16:creationId xmlns:a16="http://schemas.microsoft.com/office/drawing/2014/main" id="{D0C2664A-7E0D-46C0-B495-5F2092CD5686}"/>
              </a:ext>
            </a:extLst>
          </p:cNvPr>
          <p:cNvSpPr/>
          <p:nvPr/>
        </p:nvSpPr>
        <p:spPr>
          <a:xfrm>
            <a:off x="2398054" y="1828800"/>
            <a:ext cx="1161072" cy="411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Rectangle 11">
            <a:hlinkClick r:id="rId3" action="ppaction://hlinksldjump"/>
            <a:extLst>
              <a:ext uri="{FF2B5EF4-FFF2-40B4-BE49-F238E27FC236}">
                <a16:creationId xmlns:a16="http://schemas.microsoft.com/office/drawing/2014/main" id="{BC25E71C-3FA7-4B88-9610-1BD281144D0C}"/>
              </a:ext>
            </a:extLst>
          </p:cNvPr>
          <p:cNvSpPr/>
          <p:nvPr/>
        </p:nvSpPr>
        <p:spPr>
          <a:xfrm>
            <a:off x="4036099" y="1920241"/>
            <a:ext cx="3812345" cy="2391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3" name="Rectangle 12">
            <a:hlinkClick r:id="rId4" action="ppaction://hlinksldjump"/>
            <a:extLst>
              <a:ext uri="{FF2B5EF4-FFF2-40B4-BE49-F238E27FC236}">
                <a16:creationId xmlns:a16="http://schemas.microsoft.com/office/drawing/2014/main" id="{20BAED59-824F-4EF5-8459-2324ECD69038}"/>
              </a:ext>
            </a:extLst>
          </p:cNvPr>
          <p:cNvSpPr/>
          <p:nvPr/>
        </p:nvSpPr>
        <p:spPr>
          <a:xfrm>
            <a:off x="4036099" y="4550899"/>
            <a:ext cx="381234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4" name="Rectangle 13">
            <a:hlinkClick r:id="rId5" action="ppaction://hlinksldjump"/>
            <a:extLst>
              <a:ext uri="{FF2B5EF4-FFF2-40B4-BE49-F238E27FC236}">
                <a16:creationId xmlns:a16="http://schemas.microsoft.com/office/drawing/2014/main" id="{05239906-A2D9-42AA-B26A-2EF53F8D8C73}"/>
              </a:ext>
            </a:extLst>
          </p:cNvPr>
          <p:cNvSpPr/>
          <p:nvPr/>
        </p:nvSpPr>
        <p:spPr>
          <a:xfrm>
            <a:off x="2692147" y="1681090"/>
            <a:ext cx="1161072" cy="411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7A2859F8-D1AB-47BC-B901-EA24083294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957" y="1375881"/>
            <a:ext cx="9194085" cy="4913619"/>
          </a:xfrm>
          <a:prstGeom prst="rect">
            <a:avLst/>
          </a:prstGeom>
        </p:spPr>
      </p:pic>
    </p:spTree>
    <p:extLst>
      <p:ext uri="{BB962C8B-B14F-4D97-AF65-F5344CB8AC3E}">
        <p14:creationId xmlns:p14="http://schemas.microsoft.com/office/powerpoint/2010/main" val="159562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a:t>
            </a:fld>
            <a:endParaRPr lang="en-US"/>
          </a:p>
        </p:txBody>
      </p:sp>
      <p:sp>
        <p:nvSpPr>
          <p:cNvPr id="5" name="Content Placeholder 9">
            <a:extLst>
              <a:ext uri="{FF2B5EF4-FFF2-40B4-BE49-F238E27FC236}">
                <a16:creationId xmlns:a16="http://schemas.microsoft.com/office/drawing/2014/main" id="{46B8CF03-E865-4C58-9271-87E8C87A3085}"/>
              </a:ext>
            </a:extLst>
          </p:cNvPr>
          <p:cNvSpPr>
            <a:spLocks noGrp="1"/>
          </p:cNvSpPr>
          <p:nvPr>
            <p:ph idx="1"/>
          </p:nvPr>
        </p:nvSpPr>
        <p:spPr>
          <a:xfrm>
            <a:off x="609600" y="1714500"/>
            <a:ext cx="10972800" cy="3520964"/>
          </a:xfrm>
        </p:spPr>
        <p:txBody>
          <a:bodyPr/>
          <a:lstStyle/>
          <a:p>
            <a:r>
              <a:rPr lang="en-US" sz="3200" dirty="0"/>
              <a:t>Problem Statement </a:t>
            </a:r>
          </a:p>
          <a:p>
            <a:r>
              <a:rPr lang="en-US" sz="3200" dirty="0"/>
              <a:t>Technical Challenges</a:t>
            </a:r>
          </a:p>
          <a:p>
            <a:r>
              <a:rPr lang="en-US" sz="3200" dirty="0"/>
              <a:t>Proposed Solution</a:t>
            </a:r>
          </a:p>
          <a:p>
            <a:r>
              <a:rPr lang="en-US" sz="3200" dirty="0"/>
              <a:t>Demo</a:t>
            </a:r>
          </a:p>
          <a:p>
            <a:r>
              <a:rPr lang="en-US" sz="3200" dirty="0"/>
              <a:t>Pricing and ROI</a:t>
            </a:r>
          </a:p>
          <a:p>
            <a:r>
              <a:rPr lang="en-US" sz="3200" dirty="0"/>
              <a:t>Recap</a:t>
            </a:r>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Proposed Architecture</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20</a:t>
            </a:fld>
            <a:endParaRPr lang="en-US"/>
          </a:p>
        </p:txBody>
      </p:sp>
      <p:pic>
        <p:nvPicPr>
          <p:cNvPr id="1028" name="Picture 4" descr="Diagram_authentication_w_steps.png">
            <a:extLst>
              <a:ext uri="{FF2B5EF4-FFF2-40B4-BE49-F238E27FC236}">
                <a16:creationId xmlns:a16="http://schemas.microsoft.com/office/drawing/2014/main" id="{75A4B7D7-426B-4A44-AF26-8AC351CEC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811" y="1449932"/>
            <a:ext cx="7698377" cy="426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4AED1-9723-4DF1-890A-EDDE1A09B5C7}"/>
              </a:ext>
            </a:extLst>
          </p:cNvPr>
          <p:cNvSpPr>
            <a:spLocks noGrp="1"/>
          </p:cNvSpPr>
          <p:nvPr>
            <p:ph idx="1"/>
          </p:nvPr>
        </p:nvSpPr>
        <p:spPr>
          <a:xfrm>
            <a:off x="519600" y="782683"/>
            <a:ext cx="10972800" cy="5226046"/>
          </a:xfrm>
        </p:spPr>
        <p:txBody>
          <a:bodyPr/>
          <a:lstStyle/>
          <a:p>
            <a:pPr>
              <a:buFont typeface="+mj-lt"/>
              <a:buAutoNum type="arabicPeriod"/>
            </a:pPr>
            <a:r>
              <a:rPr lang="en-US" sz="1200" dirty="0"/>
              <a:t>User logs in into the mobile app, via Cognito, system receives public key and assigns it an ID (probably should be done during registration, and given an expiring time frame so user has to generate a new key, say every 90 days)</a:t>
            </a:r>
          </a:p>
          <a:p>
            <a:pPr>
              <a:buFont typeface="+mj-lt"/>
              <a:buAutoNum type="arabicPeriod"/>
            </a:pPr>
            <a:r>
              <a:rPr lang="en-US" sz="1200" dirty="0"/>
              <a:t>System sends user system key ID &amp; system public key (</a:t>
            </a:r>
            <a:r>
              <a:rPr lang="en-US" sz="1200" dirty="0" err="1"/>
              <a:t>SystemPublicKey</a:t>
            </a:r>
            <a:r>
              <a:rPr lang="en-US" sz="1200" dirty="0"/>
              <a:t>)</a:t>
            </a:r>
          </a:p>
          <a:p>
            <a:pPr>
              <a:buFont typeface="+mj-lt"/>
              <a:buAutoNum type="arabicPeriod"/>
            </a:pPr>
            <a:r>
              <a:rPr lang="en-US" sz="1200" dirty="0"/>
              <a:t>User accesses website URL</a:t>
            </a:r>
          </a:p>
          <a:p>
            <a:pPr>
              <a:buFont typeface="+mj-lt"/>
              <a:buAutoNum type="arabicPeriod"/>
            </a:pPr>
            <a:r>
              <a:rPr lang="en-US" sz="1200" dirty="0"/>
              <a:t>User clicks on login.</a:t>
            </a:r>
          </a:p>
          <a:p>
            <a:pPr>
              <a:buFont typeface="+mj-lt"/>
              <a:buAutoNum type="arabicPeriod"/>
            </a:pPr>
            <a:r>
              <a:rPr lang="en-US" sz="1200" dirty="0"/>
              <a:t>System gets a login request from the website and opens a </a:t>
            </a:r>
            <a:r>
              <a:rPr lang="en-US" sz="1200" dirty="0" err="1"/>
              <a:t>websocket</a:t>
            </a:r>
            <a:r>
              <a:rPr lang="en-US" sz="1200" dirty="0"/>
              <a:t> between the browser and the System</a:t>
            </a:r>
          </a:p>
          <a:p>
            <a:pPr>
              <a:buFont typeface="+mj-lt"/>
              <a:buAutoNum type="arabicPeriod"/>
            </a:pPr>
            <a:r>
              <a:rPr lang="en-US" sz="1200" dirty="0"/>
              <a:t>Systems generates session data (</a:t>
            </a:r>
            <a:r>
              <a:rPr lang="en-US" sz="1200" dirty="0" err="1"/>
              <a:t>SessionID</a:t>
            </a:r>
            <a:r>
              <a:rPr lang="en-US" sz="1200" dirty="0"/>
              <a:t>) and associates it with the </a:t>
            </a:r>
            <a:r>
              <a:rPr lang="en-US" sz="1200" dirty="0" err="1"/>
              <a:t>websocket</a:t>
            </a:r>
            <a:r>
              <a:rPr lang="en-US" sz="1200" dirty="0"/>
              <a:t> connection</a:t>
            </a:r>
          </a:p>
          <a:p>
            <a:pPr>
              <a:buFont typeface="+mj-lt"/>
              <a:buAutoNum type="arabicPeriod"/>
            </a:pPr>
            <a:r>
              <a:rPr lang="en-US" sz="1200" dirty="0"/>
              <a:t>System bakes session data it into a </a:t>
            </a:r>
            <a:r>
              <a:rPr lang="en-US" sz="1200" dirty="0" err="1"/>
              <a:t>QRCode</a:t>
            </a:r>
            <a:r>
              <a:rPr lang="en-US" sz="1200" dirty="0"/>
              <a:t>. ---&gt; Can we get rid of SALT? Yes</a:t>
            </a:r>
          </a:p>
          <a:p>
            <a:pPr>
              <a:buFont typeface="+mj-lt"/>
              <a:buAutoNum type="arabicPeriod"/>
            </a:pPr>
            <a:r>
              <a:rPr lang="en-US" sz="1200" dirty="0"/>
              <a:t>Systems sends the QR Code back to the website through the </a:t>
            </a:r>
            <a:r>
              <a:rPr lang="en-US" sz="1200" dirty="0" err="1"/>
              <a:t>websocket</a:t>
            </a:r>
            <a:r>
              <a:rPr lang="en-US" sz="1200" dirty="0"/>
              <a:t>.</a:t>
            </a:r>
          </a:p>
          <a:p>
            <a:pPr>
              <a:buFont typeface="+mj-lt"/>
              <a:buAutoNum type="arabicPeriod"/>
            </a:pPr>
            <a:r>
              <a:rPr lang="en-US" sz="1200" dirty="0"/>
              <a:t>Website presents a QR code</a:t>
            </a:r>
          </a:p>
          <a:p>
            <a:pPr>
              <a:buFont typeface="+mj-lt"/>
              <a:buAutoNum type="arabicPeriod"/>
            </a:pPr>
            <a:r>
              <a:rPr lang="en-US" sz="1200" dirty="0"/>
              <a:t>Mobile app scans QR code and interprets it to get the message.</a:t>
            </a:r>
          </a:p>
          <a:p>
            <a:pPr>
              <a:buFont typeface="+mj-lt"/>
              <a:buAutoNum type="arabicPeriod"/>
            </a:pPr>
            <a:r>
              <a:rPr lang="en-US" sz="1200" dirty="0"/>
              <a:t>Mobile app validates the session data</a:t>
            </a:r>
          </a:p>
          <a:p>
            <a:pPr>
              <a:buFont typeface="+mj-lt"/>
              <a:buAutoNum type="arabicPeriod"/>
            </a:pPr>
            <a:r>
              <a:rPr lang="en-US" sz="1200" dirty="0"/>
              <a:t>Mobile app sends a login-request via API Call (not through the </a:t>
            </a:r>
            <a:r>
              <a:rPr lang="en-US" sz="1200" dirty="0" err="1"/>
              <a:t>websocket</a:t>
            </a:r>
            <a:r>
              <a:rPr lang="en-US" sz="1200" dirty="0"/>
              <a:t>!)</a:t>
            </a:r>
          </a:p>
          <a:p>
            <a:pPr>
              <a:buFont typeface="+mj-lt"/>
              <a:buAutoNum type="arabicPeriod"/>
            </a:pPr>
            <a:r>
              <a:rPr lang="en-US" sz="1200" dirty="0"/>
              <a:t>System</a:t>
            </a:r>
          </a:p>
          <a:p>
            <a:pPr>
              <a:buFont typeface="+mj-lt"/>
              <a:buAutoNum type="arabicPeriod"/>
            </a:pPr>
            <a:r>
              <a:rPr lang="en-US" sz="1200" dirty="0"/>
              <a:t>System sends tokens back to the website via the </a:t>
            </a:r>
            <a:r>
              <a:rPr lang="en-US" sz="1200" dirty="0" err="1"/>
              <a:t>websocket</a:t>
            </a:r>
            <a:endParaRPr lang="en-US" sz="1200" dirty="0"/>
          </a:p>
          <a:p>
            <a:pPr>
              <a:buFont typeface="+mj-lt"/>
              <a:buAutoNum type="arabicPeriod"/>
            </a:pPr>
            <a:r>
              <a:rPr lang="en-US" sz="1200" dirty="0"/>
              <a:t>website uses the tokens to initiate the session</a:t>
            </a:r>
          </a:p>
          <a:p>
            <a:pPr>
              <a:buFont typeface="+mj-lt"/>
              <a:buAutoNum type="arabicPeriod"/>
            </a:pPr>
            <a:r>
              <a:rPr lang="en-US" sz="1200" dirty="0"/>
              <a:t>user interacts with the website to validate that everything is working</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21</a:t>
            </a:fld>
            <a:endParaRPr lang="en-US"/>
          </a:p>
        </p:txBody>
      </p:sp>
    </p:spTree>
    <p:extLst>
      <p:ext uri="{BB962C8B-B14F-4D97-AF65-F5344CB8AC3E}">
        <p14:creationId xmlns:p14="http://schemas.microsoft.com/office/powerpoint/2010/main" val="343568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22</a:t>
            </a:fld>
            <a:endParaRPr lang="en-US"/>
          </a:p>
        </p:txBody>
      </p:sp>
      <p:pic>
        <p:nvPicPr>
          <p:cNvPr id="1026" name="Picture 2" descr="image.png">
            <a:extLst>
              <a:ext uri="{FF2B5EF4-FFF2-40B4-BE49-F238E27FC236}">
                <a16:creationId xmlns:a16="http://schemas.microsoft.com/office/drawing/2014/main" id="{3701FC2D-A0C4-4F30-8882-5C7B2DA90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35" y="613809"/>
            <a:ext cx="10475129" cy="563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23</a:t>
            </a:fld>
            <a:endParaRPr lang="en-US"/>
          </a:p>
        </p:txBody>
      </p:sp>
      <p:pic>
        <p:nvPicPr>
          <p:cNvPr id="2050" name="Picture 2" descr="image.png">
            <a:extLst>
              <a:ext uri="{FF2B5EF4-FFF2-40B4-BE49-F238E27FC236}">
                <a16:creationId xmlns:a16="http://schemas.microsoft.com/office/drawing/2014/main" id="{DCDB7166-4D85-4249-84D7-32C934C95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3" r="3574" b="7563"/>
          <a:stretch/>
        </p:blipFill>
        <p:spPr bwMode="auto">
          <a:xfrm>
            <a:off x="365307" y="618685"/>
            <a:ext cx="11461386" cy="524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24</a:t>
            </a:fld>
            <a:endParaRPr lang="en-US"/>
          </a:p>
        </p:txBody>
      </p:sp>
      <p:pic>
        <p:nvPicPr>
          <p:cNvPr id="3074" name="Picture 2" descr="image.png">
            <a:extLst>
              <a:ext uri="{FF2B5EF4-FFF2-40B4-BE49-F238E27FC236}">
                <a16:creationId xmlns:a16="http://schemas.microsoft.com/office/drawing/2014/main" id="{A29D0528-3207-4326-B384-97F833AB1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935" y="697298"/>
            <a:ext cx="10002129" cy="546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25</a:t>
            </a:fld>
            <a:endParaRPr lang="en-US"/>
          </a:p>
        </p:txBody>
      </p:sp>
      <p:pic>
        <p:nvPicPr>
          <p:cNvPr id="4098" name="Picture 2" descr="image.png">
            <a:extLst>
              <a:ext uri="{FF2B5EF4-FFF2-40B4-BE49-F238E27FC236}">
                <a16:creationId xmlns:a16="http://schemas.microsoft.com/office/drawing/2014/main" id="{342A4136-51D0-490D-A83E-53A2487CC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18" y="592638"/>
            <a:ext cx="10331163" cy="567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8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26</a:t>
            </a:fld>
            <a:endParaRPr lang="en-US"/>
          </a:p>
        </p:txBody>
      </p:sp>
      <p:pic>
        <p:nvPicPr>
          <p:cNvPr id="5122" name="Picture 2" descr="key_generation(1).png">
            <a:extLst>
              <a:ext uri="{FF2B5EF4-FFF2-40B4-BE49-F238E27FC236}">
                <a16:creationId xmlns:a16="http://schemas.microsoft.com/office/drawing/2014/main" id="{2687B2B3-7523-4ED0-892E-EDB64F7F4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068" y="733755"/>
            <a:ext cx="6747864" cy="5390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3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8103-BF94-4219-88C2-7613806F376B}"/>
              </a:ext>
            </a:extLst>
          </p:cNvPr>
          <p:cNvSpPr>
            <a:spLocks noGrp="1"/>
          </p:cNvSpPr>
          <p:nvPr>
            <p:ph type="title"/>
          </p:nvPr>
        </p:nvSpPr>
        <p:spPr/>
        <p:txBody>
          <a:bodyPr/>
          <a:lstStyle/>
          <a:p>
            <a:r>
              <a:rPr lang="en-US" dirty="0"/>
              <a:t>Pricing Calculator</a:t>
            </a:r>
          </a:p>
        </p:txBody>
      </p:sp>
      <p:sp>
        <p:nvSpPr>
          <p:cNvPr id="4" name="Slide Number Placeholder 3">
            <a:extLst>
              <a:ext uri="{FF2B5EF4-FFF2-40B4-BE49-F238E27FC236}">
                <a16:creationId xmlns:a16="http://schemas.microsoft.com/office/drawing/2014/main" id="{A533D1EB-8A3E-4D59-9BC8-8E5A574C96D0}"/>
              </a:ext>
            </a:extLst>
          </p:cNvPr>
          <p:cNvSpPr>
            <a:spLocks noGrp="1"/>
          </p:cNvSpPr>
          <p:nvPr>
            <p:ph type="sldNum" sz="quarter" idx="12"/>
          </p:nvPr>
        </p:nvSpPr>
        <p:spPr/>
        <p:txBody>
          <a:bodyPr/>
          <a:lstStyle/>
          <a:p>
            <a:fld id="{EB4B8DE2-A4E8-46E4-8BBF-D75455EFF32C}" type="slidenum">
              <a:rPr lang="en-US" smtClean="0"/>
              <a:pPr/>
              <a:t>27</a:t>
            </a:fld>
            <a:endParaRPr lang="en-US"/>
          </a:p>
        </p:txBody>
      </p:sp>
      <p:pic>
        <p:nvPicPr>
          <p:cNvPr id="7" name="Content Placeholder 6">
            <a:extLst>
              <a:ext uri="{FF2B5EF4-FFF2-40B4-BE49-F238E27FC236}">
                <a16:creationId xmlns:a16="http://schemas.microsoft.com/office/drawing/2014/main" id="{70210BA4-8242-474D-B84B-BD64F66CF243}"/>
              </a:ext>
            </a:extLst>
          </p:cNvPr>
          <p:cNvPicPr>
            <a:picLocks noGrp="1" noChangeAspect="1"/>
          </p:cNvPicPr>
          <p:nvPr>
            <p:ph idx="1"/>
          </p:nvPr>
        </p:nvPicPr>
        <p:blipFill>
          <a:blip r:embed="rId2"/>
          <a:stretch>
            <a:fillRect/>
          </a:stretch>
        </p:blipFill>
        <p:spPr>
          <a:xfrm>
            <a:off x="2828337" y="1714500"/>
            <a:ext cx="6535326" cy="4495800"/>
          </a:xfrm>
          <a:prstGeom prst="rect">
            <a:avLst/>
          </a:prstGeom>
        </p:spPr>
      </p:pic>
    </p:spTree>
    <p:extLst>
      <p:ext uri="{BB962C8B-B14F-4D97-AF65-F5344CB8AC3E}">
        <p14:creationId xmlns:p14="http://schemas.microsoft.com/office/powerpoint/2010/main" val="113358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Problem Statement</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341392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994AED1-9723-4DF1-890A-EDDE1A09B5C7}"/>
              </a:ext>
            </a:extLst>
          </p:cNvPr>
          <p:cNvSpPr>
            <a:spLocks noGrp="1"/>
          </p:cNvSpPr>
          <p:nvPr>
            <p:ph idx="1"/>
          </p:nvPr>
        </p:nvSpPr>
        <p:spPr>
          <a:xfrm>
            <a:off x="609600" y="1449932"/>
            <a:ext cx="10972800" cy="4705584"/>
          </a:xfrm>
        </p:spPr>
        <p:txBody>
          <a:bodyPr/>
          <a:lstStyle/>
          <a:p>
            <a:pPr>
              <a:lnSpc>
                <a:spcPct val="150000"/>
              </a:lnSpc>
            </a:pPr>
            <a:r>
              <a:rPr lang="en-US" dirty="0"/>
              <a:t>Users are often exposed to phishing activities and PII data leakage through traditional MFA authentication because it often requires exposes credentials (for example, email, username, and potentially reused passwords) in uncontrolled environments. </a:t>
            </a:r>
          </a:p>
          <a:p>
            <a:pPr>
              <a:lnSpc>
                <a:spcPct val="150000"/>
              </a:lnSpc>
            </a:pPr>
            <a:r>
              <a:rPr lang="en-US" dirty="0"/>
              <a:t>The purpose of this MVP is do demonstrate a mobile framework and a Serverless back-end on AWS that will allow customers to use QR codes for authenticated access to web applications.</a:t>
            </a:r>
            <a:endParaRPr lang="en-US" sz="32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4</a:t>
            </a:fld>
            <a:endParaRPr lang="en-US"/>
          </a:p>
        </p:txBody>
      </p:sp>
    </p:spTree>
    <p:extLst>
      <p:ext uri="{BB962C8B-B14F-4D97-AF65-F5344CB8AC3E}">
        <p14:creationId xmlns:p14="http://schemas.microsoft.com/office/powerpoint/2010/main" val="32378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Technical Challenges</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52551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0994AED1-9723-4DF1-890A-EDDE1A09B5C7}"/>
              </a:ext>
            </a:extLst>
          </p:cNvPr>
          <p:cNvSpPr>
            <a:spLocks noGrp="1"/>
          </p:cNvSpPr>
          <p:nvPr>
            <p:ph idx="1"/>
          </p:nvPr>
        </p:nvSpPr>
        <p:spPr>
          <a:xfrm>
            <a:off x="609600" y="1714500"/>
            <a:ext cx="10972800" cy="3157788"/>
          </a:xfrm>
        </p:spPr>
        <p:txBody>
          <a:bodyPr/>
          <a:lstStyle/>
          <a:p>
            <a:pPr>
              <a:lnSpc>
                <a:spcPct val="150000"/>
              </a:lnSpc>
            </a:pPr>
            <a:r>
              <a:rPr lang="en-US" sz="3200" dirty="0"/>
              <a:t>Time and money </a:t>
            </a:r>
          </a:p>
          <a:p>
            <a:pPr>
              <a:lnSpc>
                <a:spcPct val="150000"/>
              </a:lnSpc>
            </a:pPr>
            <a:r>
              <a:rPr lang="en-US" sz="3200" dirty="0"/>
              <a:t>Synchronization of the programs</a:t>
            </a:r>
          </a:p>
          <a:p>
            <a:pPr>
              <a:lnSpc>
                <a:spcPct val="150000"/>
              </a:lnSpc>
            </a:pPr>
            <a:r>
              <a:rPr lang="en-US" sz="3200" dirty="0"/>
              <a:t>Requires AWS services</a:t>
            </a:r>
          </a:p>
          <a:p>
            <a:pPr marL="0" indent="0">
              <a:buNone/>
            </a:pPr>
            <a:endParaRPr lang="en-US"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6</a:t>
            </a:fld>
            <a:endParaRPr lang="en-US"/>
          </a:p>
        </p:txBody>
      </p:sp>
    </p:spTree>
    <p:extLst>
      <p:ext uri="{BB962C8B-B14F-4D97-AF65-F5344CB8AC3E}">
        <p14:creationId xmlns:p14="http://schemas.microsoft.com/office/powerpoint/2010/main" val="80194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7AE07-36EB-437C-A8C7-88F502C15071}"/>
              </a:ext>
            </a:extLst>
          </p:cNvPr>
          <p:cNvSpPr>
            <a:spLocks noGrp="1"/>
          </p:cNvSpPr>
          <p:nvPr>
            <p:ph type="title"/>
          </p:nvPr>
        </p:nvSpPr>
        <p:spPr>
          <a:xfrm>
            <a:off x="590470" y="3050435"/>
            <a:ext cx="7823200" cy="757130"/>
          </a:xfrm>
        </p:spPr>
        <p:txBody>
          <a:bodyPr/>
          <a:lstStyle/>
          <a:p>
            <a:r>
              <a:rPr lang="en-US" dirty="0"/>
              <a:t>Proposed Solution</a:t>
            </a:r>
          </a:p>
        </p:txBody>
      </p:sp>
      <p:sp>
        <p:nvSpPr>
          <p:cNvPr id="2" name="Slide Number Placeholder 1">
            <a:extLst>
              <a:ext uri="{FF2B5EF4-FFF2-40B4-BE49-F238E27FC236}">
                <a16:creationId xmlns:a16="http://schemas.microsoft.com/office/drawing/2014/main" id="{F16F8E5A-6D77-934B-8DB5-57B07AABE7A6}"/>
              </a:ext>
            </a:extLst>
          </p:cNvPr>
          <p:cNvSpPr>
            <a:spLocks noGrp="1"/>
          </p:cNvSpPr>
          <p:nvPr>
            <p:ph type="sldNum" sz="quarter" idx="12"/>
          </p:nvPr>
        </p:nvSpPr>
        <p:spPr/>
        <p:txBody>
          <a:bodyPr/>
          <a:lstStyle/>
          <a:p>
            <a:fld id="{EB4B8DE2-A4E8-46E4-8BBF-D75455EFF32C}" type="slidenum">
              <a:rPr lang="en-US" smtClean="0"/>
              <a:pPr/>
              <a:t>7</a:t>
            </a:fld>
            <a:endParaRPr lang="en-US"/>
          </a:p>
        </p:txBody>
      </p:sp>
    </p:spTree>
    <p:extLst>
      <p:ext uri="{BB962C8B-B14F-4D97-AF65-F5344CB8AC3E}">
        <p14:creationId xmlns:p14="http://schemas.microsoft.com/office/powerpoint/2010/main" val="80875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Proposed Solution</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8</a:t>
            </a:fld>
            <a:endParaRPr lang="en-US"/>
          </a:p>
        </p:txBody>
      </p:sp>
      <p:pic>
        <p:nvPicPr>
          <p:cNvPr id="3" name="Picture 2">
            <a:extLst>
              <a:ext uri="{FF2B5EF4-FFF2-40B4-BE49-F238E27FC236}">
                <a16:creationId xmlns:a16="http://schemas.microsoft.com/office/drawing/2014/main" id="{81629A8D-5724-4C60-815D-208F24A8FA63}"/>
              </a:ext>
            </a:extLst>
          </p:cNvPr>
          <p:cNvPicPr>
            <a:picLocks noChangeAspect="1"/>
          </p:cNvPicPr>
          <p:nvPr/>
        </p:nvPicPr>
        <p:blipFill>
          <a:blip r:embed="rId3"/>
          <a:stretch>
            <a:fillRect/>
          </a:stretch>
        </p:blipFill>
        <p:spPr>
          <a:xfrm>
            <a:off x="2256889" y="3114875"/>
            <a:ext cx="7678222" cy="3067478"/>
          </a:xfrm>
          <a:prstGeom prst="rect">
            <a:avLst/>
          </a:prstGeom>
        </p:spPr>
      </p:pic>
      <p:sp>
        <p:nvSpPr>
          <p:cNvPr id="5" name="Content Placeholder 2">
            <a:extLst>
              <a:ext uri="{FF2B5EF4-FFF2-40B4-BE49-F238E27FC236}">
                <a16:creationId xmlns:a16="http://schemas.microsoft.com/office/drawing/2014/main" id="{B8C45C14-A6C0-442A-9DAA-CDABCD4A8264}"/>
              </a:ext>
            </a:extLst>
          </p:cNvPr>
          <p:cNvSpPr>
            <a:spLocks noGrp="1"/>
          </p:cNvSpPr>
          <p:nvPr>
            <p:ph idx="1"/>
          </p:nvPr>
        </p:nvSpPr>
        <p:spPr>
          <a:xfrm>
            <a:off x="609600" y="1355144"/>
            <a:ext cx="10972800" cy="2326791"/>
          </a:xfrm>
        </p:spPr>
        <p:txBody>
          <a:bodyPr/>
          <a:lstStyle/>
          <a:p>
            <a:pPr marL="514350" indent="-514350">
              <a:lnSpc>
                <a:spcPct val="150000"/>
              </a:lnSpc>
              <a:buFont typeface="+mj-lt"/>
              <a:buAutoNum type="arabicPeriod"/>
            </a:pPr>
            <a:r>
              <a:rPr lang="en-US" sz="2000" dirty="0"/>
              <a:t>Website: QR code containing a Session ID</a:t>
            </a:r>
          </a:p>
          <a:p>
            <a:pPr marL="514350" indent="-514350">
              <a:lnSpc>
                <a:spcPct val="150000"/>
              </a:lnSpc>
              <a:buFont typeface="+mj-lt"/>
              <a:buAutoNum type="arabicPeriod"/>
            </a:pPr>
            <a:r>
              <a:rPr lang="en-US" sz="2000" dirty="0"/>
              <a:t>Mobile app: Scans QR code, sends API call to log in</a:t>
            </a:r>
          </a:p>
          <a:p>
            <a:pPr marL="514350" indent="-514350">
              <a:lnSpc>
                <a:spcPct val="150000"/>
              </a:lnSpc>
              <a:buFont typeface="+mj-lt"/>
              <a:buAutoNum type="arabicPeriod"/>
            </a:pPr>
            <a:r>
              <a:rPr lang="en-US" sz="2000" dirty="0"/>
              <a:t>Website: Session is authenticated, user is logged in</a:t>
            </a:r>
          </a:p>
          <a:p>
            <a:pPr marL="0" indent="0">
              <a:buNone/>
            </a:pPr>
            <a:endParaRPr lang="en-US" dirty="0"/>
          </a:p>
        </p:txBody>
      </p:sp>
    </p:spTree>
    <p:extLst>
      <p:ext uri="{BB962C8B-B14F-4D97-AF65-F5344CB8AC3E}">
        <p14:creationId xmlns:p14="http://schemas.microsoft.com/office/powerpoint/2010/main" val="114685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9F3C-CF40-4BE1-950B-0E50A165669D}"/>
              </a:ext>
            </a:extLst>
          </p:cNvPr>
          <p:cNvSpPr>
            <a:spLocks noGrp="1"/>
          </p:cNvSpPr>
          <p:nvPr>
            <p:ph type="title"/>
          </p:nvPr>
        </p:nvSpPr>
        <p:spPr/>
        <p:txBody>
          <a:bodyPr/>
          <a:lstStyle/>
          <a:p>
            <a:r>
              <a:rPr lang="en-US" dirty="0"/>
              <a:t>Proposed Architecture</a:t>
            </a:r>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3" name="Rectangle 2">
            <a:hlinkClick r:id="rId3" action="ppaction://hlinksldjump"/>
            <a:extLst>
              <a:ext uri="{FF2B5EF4-FFF2-40B4-BE49-F238E27FC236}">
                <a16:creationId xmlns:a16="http://schemas.microsoft.com/office/drawing/2014/main" id="{6AE2D5C3-1910-4391-8419-F92AB0BF4455}"/>
              </a:ext>
            </a:extLst>
          </p:cNvPr>
          <p:cNvSpPr/>
          <p:nvPr/>
        </p:nvSpPr>
        <p:spPr>
          <a:xfrm>
            <a:off x="3742006" y="2067951"/>
            <a:ext cx="3812345" cy="2391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Rectangle 4">
            <a:hlinkClick r:id="rId4" action="ppaction://hlinksldjump"/>
            <a:extLst>
              <a:ext uri="{FF2B5EF4-FFF2-40B4-BE49-F238E27FC236}">
                <a16:creationId xmlns:a16="http://schemas.microsoft.com/office/drawing/2014/main" id="{A1EB5230-1F67-4EA5-BE40-C0D4FB185DA5}"/>
              </a:ext>
            </a:extLst>
          </p:cNvPr>
          <p:cNvSpPr/>
          <p:nvPr/>
        </p:nvSpPr>
        <p:spPr>
          <a:xfrm>
            <a:off x="3742006" y="4698609"/>
            <a:ext cx="381234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Rectangle 5">
            <a:hlinkClick r:id="rId5" action="ppaction://hlinksldjump"/>
            <a:extLst>
              <a:ext uri="{FF2B5EF4-FFF2-40B4-BE49-F238E27FC236}">
                <a16:creationId xmlns:a16="http://schemas.microsoft.com/office/drawing/2014/main" id="{D0C2664A-7E0D-46C0-B495-5F2092CD5686}"/>
              </a:ext>
            </a:extLst>
          </p:cNvPr>
          <p:cNvSpPr/>
          <p:nvPr/>
        </p:nvSpPr>
        <p:spPr>
          <a:xfrm>
            <a:off x="2398054" y="1828800"/>
            <a:ext cx="1161072" cy="411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Rectangle 11">
            <a:hlinkClick r:id="rId3" action="ppaction://hlinksldjump"/>
            <a:extLst>
              <a:ext uri="{FF2B5EF4-FFF2-40B4-BE49-F238E27FC236}">
                <a16:creationId xmlns:a16="http://schemas.microsoft.com/office/drawing/2014/main" id="{BC25E71C-3FA7-4B88-9610-1BD281144D0C}"/>
              </a:ext>
            </a:extLst>
          </p:cNvPr>
          <p:cNvSpPr/>
          <p:nvPr/>
        </p:nvSpPr>
        <p:spPr>
          <a:xfrm>
            <a:off x="4036099" y="1920241"/>
            <a:ext cx="3812345" cy="2391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3" name="Rectangle 12">
            <a:hlinkClick r:id="rId4" action="ppaction://hlinksldjump"/>
            <a:extLst>
              <a:ext uri="{FF2B5EF4-FFF2-40B4-BE49-F238E27FC236}">
                <a16:creationId xmlns:a16="http://schemas.microsoft.com/office/drawing/2014/main" id="{20BAED59-824F-4EF5-8459-2324ECD69038}"/>
              </a:ext>
            </a:extLst>
          </p:cNvPr>
          <p:cNvSpPr/>
          <p:nvPr/>
        </p:nvSpPr>
        <p:spPr>
          <a:xfrm>
            <a:off x="4036099" y="4550899"/>
            <a:ext cx="381234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4" name="Rectangle 13">
            <a:hlinkClick r:id="rId5" action="ppaction://hlinksldjump"/>
            <a:extLst>
              <a:ext uri="{FF2B5EF4-FFF2-40B4-BE49-F238E27FC236}">
                <a16:creationId xmlns:a16="http://schemas.microsoft.com/office/drawing/2014/main" id="{05239906-A2D9-42AA-B26A-2EF53F8D8C73}"/>
              </a:ext>
            </a:extLst>
          </p:cNvPr>
          <p:cNvSpPr/>
          <p:nvPr/>
        </p:nvSpPr>
        <p:spPr>
          <a:xfrm>
            <a:off x="2692147" y="1681090"/>
            <a:ext cx="1161072" cy="411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1" name="Picture 10">
            <a:extLst>
              <a:ext uri="{FF2B5EF4-FFF2-40B4-BE49-F238E27FC236}">
                <a16:creationId xmlns:a16="http://schemas.microsoft.com/office/drawing/2014/main" id="{AC1A87D2-888D-4289-8EA2-7CA7F0F08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6605" y="1449932"/>
            <a:ext cx="8938790" cy="4777988"/>
          </a:xfrm>
          <a:prstGeom prst="rect">
            <a:avLst/>
          </a:prstGeom>
        </p:spPr>
      </p:pic>
    </p:spTree>
    <p:extLst>
      <p:ext uri="{BB962C8B-B14F-4D97-AF65-F5344CB8AC3E}">
        <p14:creationId xmlns:p14="http://schemas.microsoft.com/office/powerpoint/2010/main" val="40541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30995</TotalTime>
  <Words>1991</Words>
  <Application>Microsoft Office PowerPoint</Application>
  <PresentationFormat>Widescreen</PresentationFormat>
  <Paragraphs>223</Paragraphs>
  <Slides>27</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Wingdings</vt:lpstr>
      <vt:lpstr>Amazon Ember</vt:lpstr>
      <vt:lpstr>Arial</vt:lpstr>
      <vt:lpstr>Amazon Ember Heavy</vt:lpstr>
      <vt:lpstr>Calibri</vt:lpstr>
      <vt:lpstr>Amazon Ember Display</vt:lpstr>
      <vt:lpstr>Lucida Console</vt:lpstr>
      <vt:lpstr>AWS Confidential Dark</vt:lpstr>
      <vt:lpstr>Secure Web APP</vt:lpstr>
      <vt:lpstr>Agenda</vt:lpstr>
      <vt:lpstr>Problem Statement</vt:lpstr>
      <vt:lpstr>Problem Statement</vt:lpstr>
      <vt:lpstr>Technical Challenges</vt:lpstr>
      <vt:lpstr>Technical Challenges</vt:lpstr>
      <vt:lpstr>Proposed Solution</vt:lpstr>
      <vt:lpstr>Proposed Solution</vt:lpstr>
      <vt:lpstr>Proposed Architecture</vt:lpstr>
      <vt:lpstr>Demo</vt:lpstr>
      <vt:lpstr>Demo</vt:lpstr>
      <vt:lpstr>Pricing and ROI</vt:lpstr>
      <vt:lpstr>Pricing</vt:lpstr>
      <vt:lpstr>Recap</vt:lpstr>
      <vt:lpstr>Recap</vt:lpstr>
      <vt:lpstr>PowerPoint Presentation</vt:lpstr>
      <vt:lpstr>Stretch Goals: Implementations</vt:lpstr>
      <vt:lpstr>Alternative Solutions</vt:lpstr>
      <vt:lpstr>Proposed Architecture</vt:lpstr>
      <vt:lpstr>Proposed Architecture</vt:lpstr>
      <vt:lpstr>PowerPoint Presentation</vt:lpstr>
      <vt:lpstr>PowerPoint Presentation</vt:lpstr>
      <vt:lpstr>PowerPoint Presentation</vt:lpstr>
      <vt:lpstr>PowerPoint Presentation</vt:lpstr>
      <vt:lpstr>PowerPoint Presentation</vt:lpstr>
      <vt:lpstr>PowerPoint Presentation</vt:lpstr>
      <vt:lpstr>Pricing Calculator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Bacon, Tanner</dc:creator>
  <cp:lastModifiedBy>Bacon, Tanner</cp:lastModifiedBy>
  <cp:revision>91</cp:revision>
  <dcterms:created xsi:type="dcterms:W3CDTF">2022-07-13T18:57:09Z</dcterms:created>
  <dcterms:modified xsi:type="dcterms:W3CDTF">2022-08-05T16:18:27Z</dcterms:modified>
</cp:coreProperties>
</file>